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1" r:id="rId2"/>
    <p:sldId id="256" r:id="rId3"/>
    <p:sldId id="262" r:id="rId4"/>
    <p:sldId id="257" r:id="rId5"/>
    <p:sldId id="258" r:id="rId6"/>
    <p:sldId id="259" r:id="rId7"/>
    <p:sldId id="263" r:id="rId8"/>
    <p:sldId id="264" r:id="rId9"/>
    <p:sldId id="260" r:id="rId10"/>
  </p:sldIdLst>
  <p:sldSz cx="9144000" cy="6858000" type="screen4x3"/>
  <p:notesSz cx="6884988" cy="100187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CE106-787A-42D6-8893-8C4D799566AD}" type="datetimeFigureOut">
              <a:rPr lang="en-GB" smtClean="0"/>
              <a:pPr/>
              <a:t>20/01/2014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084D7-DC9A-4C09-87D5-EEBC705FBE06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CE106-787A-42D6-8893-8C4D799566AD}" type="datetimeFigureOut">
              <a:rPr lang="en-GB" smtClean="0"/>
              <a:pPr/>
              <a:t>20/01/2014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084D7-DC9A-4C09-87D5-EEBC705FBE06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CE106-787A-42D6-8893-8C4D799566AD}" type="datetimeFigureOut">
              <a:rPr lang="en-GB" smtClean="0"/>
              <a:pPr/>
              <a:t>20/01/2014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084D7-DC9A-4C09-87D5-EEBC705FBE06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CE106-787A-42D6-8893-8C4D799566AD}" type="datetimeFigureOut">
              <a:rPr lang="en-GB" smtClean="0"/>
              <a:pPr/>
              <a:t>20/01/2014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084D7-DC9A-4C09-87D5-EEBC705FBE06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CE106-787A-42D6-8893-8C4D799566AD}" type="datetimeFigureOut">
              <a:rPr lang="en-GB" smtClean="0"/>
              <a:pPr/>
              <a:t>20/01/2014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084D7-DC9A-4C09-87D5-EEBC705FBE06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CE106-787A-42D6-8893-8C4D799566AD}" type="datetimeFigureOut">
              <a:rPr lang="en-GB" smtClean="0"/>
              <a:pPr/>
              <a:t>20/01/2014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084D7-DC9A-4C09-87D5-EEBC705FBE06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CE106-787A-42D6-8893-8C4D799566AD}" type="datetimeFigureOut">
              <a:rPr lang="en-GB" smtClean="0"/>
              <a:pPr/>
              <a:t>20/01/2014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084D7-DC9A-4C09-87D5-EEBC705FBE06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CE106-787A-42D6-8893-8C4D799566AD}" type="datetimeFigureOut">
              <a:rPr lang="en-GB" smtClean="0"/>
              <a:pPr/>
              <a:t>20/01/2014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084D7-DC9A-4C09-87D5-EEBC705FBE06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CE106-787A-42D6-8893-8C4D799566AD}" type="datetimeFigureOut">
              <a:rPr lang="en-GB" smtClean="0"/>
              <a:pPr/>
              <a:t>20/01/2014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084D7-DC9A-4C09-87D5-EEBC705FBE06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CE106-787A-42D6-8893-8C4D799566AD}" type="datetimeFigureOut">
              <a:rPr lang="en-GB" smtClean="0"/>
              <a:pPr/>
              <a:t>20/01/2014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084D7-DC9A-4C09-87D5-EEBC705FBE06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CE106-787A-42D6-8893-8C4D799566AD}" type="datetimeFigureOut">
              <a:rPr lang="en-GB" smtClean="0"/>
              <a:pPr/>
              <a:t>20/01/2014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084D7-DC9A-4C09-87D5-EEBC705FBE06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0CE106-787A-42D6-8893-8C4D799566AD}" type="datetimeFigureOut">
              <a:rPr lang="en-GB" smtClean="0"/>
              <a:pPr/>
              <a:t>20/01/2014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7084D7-DC9A-4C09-87D5-EEBC705FBE06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r>
              <a:rPr lang="en-GB" dirty="0" smtClean="0"/>
              <a:t>Teaching LOGO on Boards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Level 3 rotation and direction</a:t>
            </a:r>
          </a:p>
          <a:p>
            <a:r>
              <a:rPr lang="en-GB" dirty="0" smtClean="0"/>
              <a:t>ICT Learning basic sequences and intro to variables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1835696" y="6488668"/>
            <a:ext cx="5487721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r>
              <a:rPr lang="en-GB" dirty="0" smtClean="0"/>
              <a:t>©Rob </a:t>
            </a:r>
            <a:r>
              <a:rPr lang="en-GB" dirty="0" smtClean="0"/>
              <a:t>Kempner </a:t>
            </a:r>
            <a:r>
              <a:rPr lang="en-GB" dirty="0" smtClean="0"/>
              <a:t>and Gabriel Kyne – www.makingpi.com</a:t>
            </a:r>
            <a:endParaRPr lang="en-GB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gwydir.demon.co.uk/jo/tess/square.gif"/>
          <p:cNvPicPr>
            <a:picLocks noChangeAspect="1" noChangeArrowheads="1"/>
          </p:cNvPicPr>
          <p:nvPr/>
        </p:nvPicPr>
        <p:blipFill>
          <a:blip r:embed="rId2" cstate="print"/>
          <a:srcRect r="30405" b="49788"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</p:spPr>
      </p:pic>
      <p:sp>
        <p:nvSpPr>
          <p:cNvPr id="5" name="Sun 4"/>
          <p:cNvSpPr/>
          <p:nvPr/>
        </p:nvSpPr>
        <p:spPr>
          <a:xfrm>
            <a:off x="4283968" y="2996952"/>
            <a:ext cx="648072" cy="936104"/>
          </a:xfrm>
          <a:prstGeom prst="su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" name="Rectangle 8"/>
          <p:cNvSpPr/>
          <p:nvPr/>
        </p:nvSpPr>
        <p:spPr>
          <a:xfrm>
            <a:off x="7884368" y="0"/>
            <a:ext cx="1259632" cy="141277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7926897" y="476672"/>
            <a:ext cx="11095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 smtClean="0"/>
              <a:t>Start</a:t>
            </a:r>
            <a:endParaRPr lang="en-GB" sz="3200" b="1" dirty="0"/>
          </a:p>
        </p:txBody>
      </p:sp>
      <p:sp>
        <p:nvSpPr>
          <p:cNvPr id="10" name="Rectangle 9"/>
          <p:cNvSpPr/>
          <p:nvPr/>
        </p:nvSpPr>
        <p:spPr>
          <a:xfrm>
            <a:off x="0" y="5445224"/>
            <a:ext cx="1331640" cy="141277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179512" y="5733256"/>
            <a:ext cx="11095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 smtClean="0"/>
              <a:t>Start</a:t>
            </a:r>
            <a:endParaRPr lang="en-GB" sz="3200" b="1" dirty="0"/>
          </a:p>
        </p:txBody>
      </p:sp>
      <p:sp>
        <p:nvSpPr>
          <p:cNvPr id="11" name="Isosceles Triangle 10"/>
          <p:cNvSpPr/>
          <p:nvPr/>
        </p:nvSpPr>
        <p:spPr>
          <a:xfrm rot="5633613">
            <a:off x="1547664" y="4437112"/>
            <a:ext cx="576064" cy="648072"/>
          </a:xfrm>
          <a:prstGeom prst="triangl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Isosceles Triangle 11"/>
          <p:cNvSpPr/>
          <p:nvPr/>
        </p:nvSpPr>
        <p:spPr>
          <a:xfrm rot="16200000">
            <a:off x="6876256" y="476672"/>
            <a:ext cx="576064" cy="648072"/>
          </a:xfrm>
          <a:prstGeom prst="triangl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 rot="1765951">
            <a:off x="5844519" y="3666910"/>
            <a:ext cx="2386608" cy="316835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3200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GB" sz="3200" dirty="0"/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sz="3200" dirty="0"/>
              <a:t>l</a:t>
            </a:r>
            <a:r>
              <a:rPr kumimoji="0" lang="en-GB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</a:t>
            </a:r>
            <a:r>
              <a:rPr kumimoji="0" lang="en-GB" sz="3200" b="0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180</a:t>
            </a:r>
            <a:endParaRPr kumimoji="0" lang="en-GB" sz="3200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Curved Left Arrow 13"/>
          <p:cNvSpPr/>
          <p:nvPr/>
        </p:nvSpPr>
        <p:spPr>
          <a:xfrm rot="2492596">
            <a:off x="6508503" y="5416857"/>
            <a:ext cx="432048" cy="792088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251520" y="188640"/>
            <a:ext cx="2386608" cy="316835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Move </a:t>
            </a:r>
            <a:r>
              <a:rPr kumimoji="0" lang="en-GB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fd</a:t>
            </a:r>
            <a:r>
              <a:rPr kumimoji="0" lang="en-GB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[    ]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Roll dice</a:t>
            </a:r>
          </a:p>
        </p:txBody>
      </p:sp>
      <p:sp>
        <p:nvSpPr>
          <p:cNvPr id="17" name="Up Arrow 16"/>
          <p:cNvSpPr/>
          <p:nvPr/>
        </p:nvSpPr>
        <p:spPr>
          <a:xfrm>
            <a:off x="1259632" y="1412776"/>
            <a:ext cx="216024" cy="64807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027" name="Picture 3" descr="C:\Users\gabriel\AppData\Local\Microsoft\Windows\Temporary Internet Files\Content.IE5\Z0NU7PN5\MC900325934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9752" y="1412776"/>
            <a:ext cx="1300005" cy="13044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75000"/>
            </a:schemeClr>
          </a:solidFill>
        </p:spPr>
        <p:txBody>
          <a:bodyPr/>
          <a:lstStyle/>
          <a:p>
            <a:r>
              <a:rPr lang="en-GB" dirty="0" smtClean="0"/>
              <a:t>Objectives of Game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1329"/>
            <a:ext cx="8229600" cy="201968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GB" dirty="0" smtClean="0"/>
              <a:t>Maths</a:t>
            </a:r>
          </a:p>
          <a:p>
            <a:r>
              <a:rPr lang="en-GB" dirty="0" smtClean="0"/>
              <a:t>Use lt 90, rt 90, lt 180, rt 180, rt 45 and lt 45</a:t>
            </a:r>
          </a:p>
          <a:p>
            <a:r>
              <a:rPr lang="en-GB" dirty="0" smtClean="0"/>
              <a:t>Intro to formula roll the dice to find how far forward</a:t>
            </a:r>
            <a:endParaRPr lang="en-GB" dirty="0"/>
          </a:p>
        </p:txBody>
      </p:sp>
      <p:sp>
        <p:nvSpPr>
          <p:cNvPr id="18434" name="AutoShape 2" descr="data:image/jpeg;base64,/9j/4AAQSkZJRgABAQAAAQABAAD/2wCEAAkGBxQREBUUEBQWFBQUFhkbGBYWGRgXGBcWGBcXFhkXFxgdHighGhooHBcXITIhJSorMTAuFx8zODQtNygtMCsBCgoKDAwMDwwMDiwZFBksLCsrKyssLCsrKysrKywrKysrKyssKysrKysrKysrKysrKysrKysrKysrKyssKysrK//AABEIAQAAxQMBIgACEQEDEQH/xAAcAAEAAgIDAQAAAAAAAAAAAAAABwgFBgIDBAH/xABTEAABAwIDBAQGDAoHBwUAAAABAAIDBBEFITEGBxJBEyJRYQhCUnGB0RQXIyUyU2JykZOhsSQ1Q2NzgpKys8FVdISiwtLTFRYzg7TD8WSUo8Th/8QAFQEBAQAAAAAAAAAAAAAAAAAAAAH/xAAUEQEAAAAAAAAAAAAAAAAAAAAA/9oADAMBAAIRAxEAPwCcUREBERAREQEREBERAREQF56+tjgifLM8MjYCXOcbAAL0Kvm/ra8z1AoYXe5QEGWxyfMcw09oYPtJ7Ag9W1W/OVz3Mw2JrGA2Eso4nu72svZo89/MFHeK7b4hUm81ZMQfFa8xt/ZZYLX0RHsw/FJoJRLBLJHIDfja4g+ntHcVNuwO+hspZBiYEbyQBUNyY4nIdI3xPnDLzBQMiC7gK+rR9zWNmrwiEvPE+Euhce3gtwX7+jcxbwiiIiAiIgIiICIiAiIgIiICIiAiIgIiIPhVft5m6ttDSS1jKiWZ/SgvDw34MjiHOJGZPE5ueWpVgl4sbw1lVTSwSi7JWOafMRa47xr6EFL0XKRhaS06tJB84NiuKIIiILG+DzSuZhcj3aS1L3N+a1kbL/tNcPQpQUZbgsbZNhnscZSUr3Bw5lsj3SNf5ruc39VSaiiIiAiIgIiICIiAiIgIiICIiAiIgIiICIiCre8Xd/U4eZKmUxmGWocGcDiXdcve3iBaLZC2uq0ZXTxTD2VEMkMw4o5WOY4adVwLTY8jY6qAsS3IVfs0x07mexSbtme4XYwn4LmDNzxnoLGwzbewCKUUrb0t1zMPpIp6Tje2Pq1BdmSSerLbRrb9UgaXb3lRSiPTQ4hLASYJZIi4cLjG5zCW3BsSDpcA+hWA3NbwhVQexq2ZvsmMhrHSOAdOwg2tf4bxYg8zke1V2RBd1FDe5PeI6cigrX8Ugb7hK45vA1icdS4DMHmAb5gXmRFEREBERAREQEREBERAREQEWOrsdghnhglka2aoJEbObuEEk9wytc6nJZFAREQEREBERBBO/jbCpEpoGMfDAQC55FvZGhs0/Fi9j2kZ5awwpP3/AGPmfEW0zXe50rBkD+VeA5xPeG8I7s+1RgiCIiDtpqh0b2vjcWvY4Oa4atc03BHpVq92m2LcUoxIbCeOzJmjk+2TgPJcMx6RyVT1vO53aP2FicYcbRVFopOy7j7m70OsL9jiirSIiICIiAiIggXfZtnWRV8cMJlpo4LPY8dXpnkfDB0cwAlvD86/YNu3bb1oq/hgq+GGqyAOkcx+QfFf8k+i+g3TajZqnxGAw1TOJurXDJ7HeUx3I/fzVaNvtgajCpOuDJTuPuc7Rl3NePEf9h5HsC16KBd2u+B0XBTYm4vj0ZUnNzOwS83N+XqOd9RO8MzXtDmODmuFw5pBBB0II1CDmtV2820jw2IAAy1MvVgp23LnuJsCQM+G/wBOgUf79ds6mmqYaaknfD7kXylhAJL3ENHFqLBhOVvhBQz/ALXn6Zs/TymZvwZS9xkFshZxN+Z+lBZrYTZGSJ7q7EXdLiE46xNiIGH8lHyFhkSPMMtd2UG7vN8zg5sGKm4Js2pAA4ewTNHL5Q9I5ib4pQ5oc0hzXC4INwQdCCNQg5oiICIiAo63t7whh0Jgp3A1crcufQsOXSOHleSD59Bnl94+20eFU3Fk6eS4hj7XDV7vkNuL9uQ5qrGIV0k8r5Z3l8kji5zjqSfuHYBkAg6ZHlxLnEucSSSTcknMknmbriiIgiIgL6D2ZHtXxEFvtg8c9nYdT1F7ufGA/wDSM6j/AO80+ghZ9Q34OWMcUFTSuP8Aw3iRvzZBwuA7g5gP66mRFEREBERAXRXUcc0bo5mNkjeLOa4XBB5ELvXGR4aCXEAAXJOQAGZJPIIK470t1xw5rqmldx0vEOJrj14S42Av47LkAHUZXvqsRsBvIqcLPR/8WmJzidnwE+NFmLHnw3se4m636plftPiXRM4m4VRuu5wuOmf3d5zA8lpJyLgF27ydzzJAajC2hjwOtTDJj7c4vJd3aHuOoePazYaLGKcV+FTmonI91bI7rSkZ8JGQikaMgywbYDTUw3iFBLTyGOeN8Txq17S0/QeXesls3tFVYXUmSncY3g8MkbweF3CbFkjDzBuORHKysPsntXQY7CGTRROmaLvp5mskLe10fEOs3vGlxeyCrt1t+xW8aswyzY3CWC+cEly0dvA7Vh10yzzBVlqLZWhhcHw0dNG4aObDGHDzEC4Ud7yd0DKgvqMNAjmOb4dI5DzLPIf9h7syQ2TZDejQ19m8fseY/kpSBc/If8F/2HuW8KlFZSvikdHKxzHsNnMcLOaRyIK2HZ/eBiFEA2Cpf0Y/JyWkZbsAdctHzSEFtl0VtWyGN0kr2sjYCXOcbBoHMlV8g3614HWhpn9/DI37nrXNtt41XijGxzcEcTTfo4uINe7k59ySbchog7N6u2DMUrRJCwtiiZ0bHOvxSDiLuMt0aLnIa217BpaIiCLf92m7eXEZuOdroqWNxD3EFrpHNNjEy+d7ixPLPmsDvAwaOixKop4TeON44dTwte0PDCTqW8Vr9yDXkREBERBvu5HFOgxiJpPVna+I+cjjb/eYB6VaBUz2dq+hrKeW9ujnidfua9pP2K5iKIiICIiAoj3jbQS4nVjBsMdmT+FTD4LGgjiYSOQ8btNm9oWb3qbauo2NpKK766p6sbW5mNrjw8dvKOYb5ieWeR3abFtwuls+z6mXrTya3dqGA6lrb68zc87AM5szgMVBSx09OLMYMyfhPd4z3dric1lERBom8fdtBijTIy0NUB1ZQMn20bKBqPlajvGSrniNBVYZV8EgfBUREOa4Gx7nscNWnPMd4Vx1gdr9k6fE4DFUtzF+CRuT43drT940KDRd2u9yOq4afEC2KoOTJdI5TyB5MefoJ0sSApYVSNuNiKnCpeGcccTiRHM0dR/cfJfbxT32uM1uO7Xe4+k4afES6WnyDZfhSRDSzub2faO/RBLG3m7+mxVl5B0c7RZk7QOIdjXjx29x7TYhV42t2CrcNceniLohpPGC6MjvOrD3Ot6Va6jq2TRtkie18bxdrmkFrgeYIWKxDa6gheY56unY/mx0jLjucL5elBT5FaWs2JwfEgXsigcT+Upnhpv2nozYnzharXbhKcvBhq5WMv1mvY2Q27GuHDY95BQQVR0r5pGxwsdJI82axgLnOPcAp43ZbohTuZVYiA6ZtnMgFnNjdqHPOjnjkBkO/llxiGDbORljC0zW6wZaWof88+KO4loUY7Zb4Kys4o6b8EhOXUN5XD5Uni+ZtvOUEw7aby6PDbsLumqB+RjIJB/OO0Z6c+4qsmM4i6pqJZ5PhTSOeeduIk2HcNPQvGSviIIiICIiD47RXZpZeNjXeU0H6QCqTlXH2RqOlw+kk8umhd6TG0lFZZERB4saxFtLTSzvBLYY3PcG24iGNLiBcgXyUYVe/mk6N3RU9QZOE8AeGNaXWy4iHkgX7ApI2ppjLQ1MbWdIXwSgRg24yWOAZfK1zl6VXgbDVv8AQx+uf/qIO3YXbmlp6uavxJs09ZK48LmNaWRtIAJbdws7xR2NFhqVIPt70HxNT+zH/nUdf7j1n9Cn66T/AFF9/wBxqz+hT9fJ/qoJE9veg+Jqf2Y/865xb86FxAbBVEnQBjCf31GNfsnUwRPlmwfgjjaXOcZ5LNaNTlJdZDZumb0IdS0DZJ5W3DGySXIsTbic/IAZlBJUu96naLupKwD5kZ+wPXg9veg+Jqf2Y/8AOtabhOKN4XPwprmnVrZTxD/5NVxxHYuUTNlZhAl478TelcM7ZGxkt/4QZ3FN8uF1MToaimqJI3izmuZGQf7+R5gjMKEcd9jdO40Rl6A5tEwAe3taSCQ4DkcvXLLdjnuYxxwdjCXi7eK5AuRmQ/Neas3dyuc9zMNjvyZ0sreQ7JbDO/JBGdFtFVQwPp4aiWOF5u5jXEAnutmL8wLX53WLAUm4ju4rJ2xCOibT9W54Txm4AycS65OfbyW6bObmaWOk/Dh01Qc3Fj3NEWXwGgGzrcyR5kRAVPM6N3FG5zHDRzSWn6QstLtbXOj6N1ZUlnYZX59xN7kdxU34ruVopZLskmiaGi4b0YbqfkarKUe6rC2QtY+na/5cj5BI/vLmubbzAIqsa+Kzx3VYUY3D2OGgn42QlumXEXEjTt5rqZufwvK8Ds/FM0v8nIisy76KkfM8MiaXvNzwt1sBck9gABJJVnqXdhhTCeGjYSNekfK8D0OeQvDtvFTYbR8FJTQxuq3iIuija09Gc38ZAuRbq883hFVoRbLimA3kmku2GJhFurkeo2/CB3/aVraI+IiICtfulrBLgtG4eLHwHzxudH/hVUFZ/cdC5uCwcQI4nyuF/JMjgD5ja/pRW/IiICIiAiIg1feebYPW/oHKJtyuLNkrIYS13HHE/PKxAbwi2etnWUq71nWwWs/Rfe5oULbgm3xf+zy/exBY0tccvtNv5arm0Zi2jR9q+9H3n6VzAtog87jkBzDr+i6+tsHX5G+f7PqXoRB5I3DqdwN+7RALNdyu36dV61Gu3m9ynoXOgpmipqBcGxtFG7Sz3c3DyR6SEEhSP4iR4thn33/8LHV2NU9OPwmogjbzbI5rT+rc5qBcf2yrKtzmvqpI2Zngge1jSxti43YC61uKwcTmB2rT8Pp45G8Ti0uJdxGR13N8jxh572Nzlkgn/EN6uGxxSFkxmLXZNjabm3D8Hj4QfOFjZ97sMg44GsAIF+lkDXNtnbhGh9KhhmHQNtd3Hfh8cDLjYC7TK4Lss9NezyGijaYTn7o4XDnCwaCGuuQBzvY30CIk+fe7NUOljZJHTg24Hhgz9L7jXttcLWsTxt0ksJq619RIH+U0RMBtclreqNB36LW3YXGeZBI+MZwgkPOmtgWgWv4+uWfJuERkdXidYnISR9YAsAcMuqDxE2Pk25orL4rWRVLJYjIxpYQY3FwDXdUHXQ5kg+hajUQcHD1mu4m36pvbuPesycHhvbpDk5w+E25ILha1svgg3z100WEnYA5wGYDiAdbgG1780R1oiICtRucxM1GDUxdrEDF6InFrf7gaqrqz24unLMFhJ8d8rh5ukc0fuorf0REBERAREQadvfdbBKz5jftkYFD/AIPo993d1NJ+/EFLe+l1sCq/NEPpniH81E/g8j32k7qWT+JCEFjkREBERBiNroZn0FS2lcWTGF/RuGvFwmwHYTpfldU5Cu6qmbzsC9g4pURAWY53SR9nBJd1h3A8Tf1UGrtcRoSL9mWXYuKIiC5OcTa5Jtp3eZcUQFyY8tN2kg9oNiuKIBREQEREHbS075XtjjaXve4Na0aucTYAelXF2awoUlHBTjPoYmMJ7XADiPpNz6VDng6NpnSVAfE01UdnMlOZ6Jw4S1oOTSDqQLnj7lOyKIiICIiAiIg0ffZ+Iqv/AJP/AFMKizwdfxrL/VH/AMaBSlvtPvHVd5h/6iJRf4OjffSc9lI4fTND6kFiUREBERAUQeERgHSU0VYwdaB3BIfzch6pPmfYfrqX14cbwxlVTSwS/AmY5h7RxC1x3g5jzIKYIvXi2HSUs8kEwtJE8td2XB1HcRmD2FeREFl8LrqVlPM2el6aZ1uhk6R7BGdDxtaQHDmO/nZYhEBERARFyewg2IIPYRY5i4+xB68IwqarmbDTRuklfo1v3k6Bo5k5Bb1DuUxN2ogZ86W/7rSpG8H2ijbhjpQxokfM8OfbrOa23C0nWwucu9Sgio13WbsXYVK+onmbJM+PgDYwQxrS4OOZzcSWt5CykpEQEREBERAREQaFvxPvJUfOh/jRqOfBxb+H1J/9P98jfUpE36H3km+fD/FatA8G9v4XVH8yz7X/AP4gn5ERAREQEREEM7/NjC9gxCBvWjAbO0DMs0bL+roe4g+KoIV2pYw5pa4BzXAgg5gg5EEcwqtb09ijhdZaME0013Qu14fKiJ7W3HnBHeg0pEREEREEgbnZ8OFYG4hEXSvcBA95DoWuOgcy3widHG40yGpxu9n8dVn6Rv8ADYtRXorq2SeQyTPdJI63E9xu51gGgk8zYDNBY3cB+Jx+nl/wqSFG24D8T/8APl/wqSUUREQEREBERAREQR7v3PvLL+ki/iBaP4No/CKw/mo/3nrdt/J95n/pYv3lpng2D3at/RxfvSIJ3REQEREBERAWA252ZZiVFJTvsHEcUbyPgSgHhd9pB7iVn0QUnqqd0Uj45Bwvjc5rmnUOaS1w9BBXUpL387PmnxL2Q0e51bQ7uErAGvHpHC7zuKjREEREBERBuO7jb2XCp+clM8+6xf8Acj7Hj6CMjyItDhWJRVMLJqd4kjkF2uHMfyI0IOhCpat43ZbwZMKl4X3kpZD7pGNWnTpI/ldo528yKtKi8mF4lFUwsmp3iSOQXa5uhH8iDkQcwQvWgIiICIiAiIgjjf6fed3fNF95K1Hwax7pXfNg++VbV4QTvegd9RH9zytY8GkdavPdT/8AfQTkiIgIiICIiAiIg1Lehsv/ALRw6SNovNH7pD+kaD1f1hdvpCqgVdxVp33bJ+wq7p4m2gqyXC2jZtZG9178Q857EEcIiIjNUmzcs1DJVw+6MgfwzMA68bbBzZLc2HME8uE8s1hVJG4fG+gxPoXHqVbCwg6cbbvZ9nGP1lr28yhjgxaqigY2ONsg4WNFmt4mMcQByFyckGsIiIN43YbfPwqfhkJdSSH3RmvAdOlYPKHMcwO2ytBSVLJY2yRuD2PaHNc03DmkXBB7LKk6mzcFtkG8VBUSWBN6bi7TcvjB/vAd7kVOKIiAiIgIiIIv8Id1sKj76qP9yU/yWv8Ag0a4h/Zv/sLOeEZ+K4f62z+DOsR4NTepXHtdAPoEvrQTWiIgIiICIiAiIgLAbcbNMxKikp32DnC8bz4krfgu83I9xKz6j/eLvPgw5r4oS2astYRjNsZPjSkaW14RmctAboK8bUYBJh9S6mmdG+RgBcY3FzRxC4BuAQbWNrcwsSu+tq3zSPllcXySOLnOOrnE3JXQiPRh9a6CaOaPJ8T2vb85hDh9y2PepMH4xVPabh5jcCNCHQxkfesDhuET1JtTwSzEm3ubHO+kgWHpXo2nopYKkxVAtLHHC1wuDwlsEYDbjI2Fhl2IJQ3dbvqbFcFvIOjnbNKGTsA4gOrZrx47e46ciFoG22xFRhT2CpLCJS/o3MN+IR8FyQR1fhty86m3wf8A8Uf2iX/CtC8IXGmzV0NOw39jRu4z2PlLSW+cNYw/rIqKVsWw+y1TiNU1lLdnA5rnz5hsIBuHX8rsaMzbsBIxeC4VJV1EdPALySuDW9g7XHsaBck9gVudltn4cPpWU9OLNYM3eM9/jPd2kn1aBBlWjLtRfUQEVYvbjxX46P6pnqT248V+Oj+qZ6kFnUVYvbjxX46P6lnqT24sW+Oj+pZ6kEj+EYfeyD+tt/gzLweDY33CsP5yP7Gu9ai/anbutxKJsVW9rmMfxgNY1p4g1zdR3OK4bK7a1mGseyjc1rZHBzuJgdmBYa9yC3CKsntw4t8az6lnqT24MW+NZ9Sz1ILNoqye3Bi3xjPqWepPbgxf4xn1LPUgs2irL7cGL/GM+pb6k9uDF/jGfUt9SCzSKsvtv4v5bPqG+pffbexfy2/UN9SDeN7+891O51Fh7rS6TTD8nf8AJx/nO0+Lpr8GBHuJJJNyTck5kk6kntXsxGZ80jpHRBrnEl3AxwBJ1NrkD0WXqwrEpKY3ZTQvd5UsHSn6H3A9AQerZfYusxFwFLC4s5yv6kQ/XOvmbc9ynPYndBSUYD6oCrn7Xj3JnzIzqflOvpkAovj3t4uAAHMAGgEDQB5sly9t7F/Kb9QPUgspFE1oAaA0DQAAAegKqu938d1nz2fwo1lvbdxjym/UD1LTMbraisqJKidrnSyEFxDC0XDQ0WAGWQCCcdz2JtpNnpqh/wAGGSd9u3ha0gek2HpUCVdRJUzOe+75ZnkmwJLnvN7Ac8zYBZiHaCsZQPoGgimkdxOb0Z4ieJrvhWva7QuvZrGKmgk6Wnib0nJ8kPSFnzLjqk9ozQTvue3ff7OiNRVAey5hpr0MZz4AfKOrj5hyuZJVafbbxjtb9QPUvvttYz2t/wDbj1ILKooI2V3jYpUdJ0xHV4be4huvFfl3BfUH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8436" name="AutoShape 4" descr="data:image/jpeg;base64,/9j/4AAQSkZJRgABAQAAAQABAAD/2wCEAAkGBxQREBUUEBQWFBQUFhkbGBYWGRgXGBcWGBcXFhkXFxgdHighGhooHBcXITIhJSorMTAuFx8zODQtNygtMCsBCgoKDAwMDwwMDiwZFBksLCsrKyssLCsrKysrKywrKysrKyssKysrKysrKysrKysrKysrKysrKysrKyssKysrK//AABEIAQAAxQMBIgACEQEDEQH/xAAcAAEAAgIDAQAAAAAAAAAAAAAABwgFBgIDBAH/xABTEAABAwIDBAQGDAoHBwUAAAABAAIDBBEFITEGBxJBEyJRYQhCUnGB0RQXIyUyU2JykZOhsSQ1Q2NzgpKys8FVdISiwtLTFRYzg7TD8WSUo8Th/8QAFQEBAQAAAAAAAAAAAAAAAAAAAAH/xAAUEQEAAAAAAAAAAAAAAAAAAAAA/9oADAMBAAIRAxEAPwCcUREBERAREQEREBERAREQF56+tjgifLM8MjYCXOcbAAL0Kvm/ra8z1AoYXe5QEGWxyfMcw09oYPtJ7Ag9W1W/OVz3Mw2JrGA2Eso4nu72svZo89/MFHeK7b4hUm81ZMQfFa8xt/ZZYLX0RHsw/FJoJRLBLJHIDfja4g+ntHcVNuwO+hspZBiYEbyQBUNyY4nIdI3xPnDLzBQMiC7gK+rR9zWNmrwiEvPE+Euhce3gtwX7+jcxbwiiIiAiIgIiICIiAiIgIiICIiAiIgIiIPhVft5m6ttDSS1jKiWZ/SgvDw34MjiHOJGZPE5ueWpVgl4sbw1lVTSwSi7JWOafMRa47xr6EFL0XKRhaS06tJB84NiuKIIiILG+DzSuZhcj3aS1L3N+a1kbL/tNcPQpQUZbgsbZNhnscZSUr3Bw5lsj3SNf5ruc39VSaiiIiAiIgIiICIiAiIgIiICIiAiIgIiICIiCre8Xd/U4eZKmUxmGWocGcDiXdcve3iBaLZC2uq0ZXTxTD2VEMkMw4o5WOY4adVwLTY8jY6qAsS3IVfs0x07mexSbtme4XYwn4LmDNzxnoLGwzbewCKUUrb0t1zMPpIp6Tje2Pq1BdmSSerLbRrb9UgaXb3lRSiPTQ4hLASYJZIi4cLjG5zCW3BsSDpcA+hWA3NbwhVQexq2ZvsmMhrHSOAdOwg2tf4bxYg8zke1V2RBd1FDe5PeI6cigrX8Ugb7hK45vA1icdS4DMHmAb5gXmRFEREBERAREQEREBERAREQEWOrsdghnhglka2aoJEbObuEEk9wytc6nJZFAREQEREBERBBO/jbCpEpoGMfDAQC55FvZGhs0/Fi9j2kZ5awwpP3/AGPmfEW0zXe50rBkD+VeA5xPeG8I7s+1RgiCIiDtpqh0b2vjcWvY4Oa4atc03BHpVq92m2LcUoxIbCeOzJmjk+2TgPJcMx6RyVT1vO53aP2FicYcbRVFopOy7j7m70OsL9jiirSIiICIiAiIggXfZtnWRV8cMJlpo4LPY8dXpnkfDB0cwAlvD86/YNu3bb1oq/hgq+GGqyAOkcx+QfFf8k+i+g3TajZqnxGAw1TOJurXDJ7HeUx3I/fzVaNvtgajCpOuDJTuPuc7Rl3NePEf9h5HsC16KBd2u+B0XBTYm4vj0ZUnNzOwS83N+XqOd9RO8MzXtDmODmuFw5pBBB0II1CDmtV2820jw2IAAy1MvVgp23LnuJsCQM+G/wBOgUf79ds6mmqYaaknfD7kXylhAJL3ENHFqLBhOVvhBQz/ALXn6Zs/TymZvwZS9xkFshZxN+Z+lBZrYTZGSJ7q7EXdLiE46xNiIGH8lHyFhkSPMMtd2UG7vN8zg5sGKm4Js2pAA4ewTNHL5Q9I5ib4pQ5oc0hzXC4INwQdCCNQg5oiICIiAo63t7whh0Jgp3A1crcufQsOXSOHleSD59Bnl94+20eFU3Fk6eS4hj7XDV7vkNuL9uQ5qrGIV0k8r5Z3l8kji5zjqSfuHYBkAg6ZHlxLnEucSSSTcknMknmbriiIgiIgL6D2ZHtXxEFvtg8c9nYdT1F7ufGA/wDSM6j/AO80+ghZ9Q34OWMcUFTSuP8Aw3iRvzZBwuA7g5gP66mRFEREBERAXRXUcc0bo5mNkjeLOa4XBB5ELvXGR4aCXEAAXJOQAGZJPIIK470t1xw5rqmldx0vEOJrj14S42Av47LkAHUZXvqsRsBvIqcLPR/8WmJzidnwE+NFmLHnw3se4m636plftPiXRM4m4VRuu5wuOmf3d5zA8lpJyLgF27ydzzJAajC2hjwOtTDJj7c4vJd3aHuOoePazYaLGKcV+FTmonI91bI7rSkZ8JGQikaMgywbYDTUw3iFBLTyGOeN8Txq17S0/QeXesls3tFVYXUmSncY3g8MkbweF3CbFkjDzBuORHKysPsntXQY7CGTRROmaLvp5mskLe10fEOs3vGlxeyCrt1t+xW8aswyzY3CWC+cEly0dvA7Vh10yzzBVlqLZWhhcHw0dNG4aObDGHDzEC4Ud7yd0DKgvqMNAjmOb4dI5DzLPIf9h7syQ2TZDejQ19m8fseY/kpSBc/If8F/2HuW8KlFZSvikdHKxzHsNnMcLOaRyIK2HZ/eBiFEA2Cpf0Y/JyWkZbsAdctHzSEFtl0VtWyGN0kr2sjYCXOcbBoHMlV8g3614HWhpn9/DI37nrXNtt41XijGxzcEcTTfo4uINe7k59ySbchog7N6u2DMUrRJCwtiiZ0bHOvxSDiLuMt0aLnIa217BpaIiCLf92m7eXEZuOdroqWNxD3EFrpHNNjEy+d7ixPLPmsDvAwaOixKop4TeON44dTwte0PDCTqW8Vr9yDXkREBERBvu5HFOgxiJpPVna+I+cjjb/eYB6VaBUz2dq+hrKeW9ujnidfua9pP2K5iKIiICIiAoj3jbQS4nVjBsMdmT+FTD4LGgjiYSOQ8btNm9oWb3qbauo2NpKK766p6sbW5mNrjw8dvKOYb5ieWeR3abFtwuls+z6mXrTya3dqGA6lrb68zc87AM5szgMVBSx09OLMYMyfhPd4z3dric1lERBom8fdtBijTIy0NUB1ZQMn20bKBqPlajvGSrniNBVYZV8EgfBUREOa4Gx7nscNWnPMd4Vx1gdr9k6fE4DFUtzF+CRuT43drT940KDRd2u9yOq4afEC2KoOTJdI5TyB5MefoJ0sSApYVSNuNiKnCpeGcccTiRHM0dR/cfJfbxT32uM1uO7Xe4+k4afES6WnyDZfhSRDSzub2faO/RBLG3m7+mxVl5B0c7RZk7QOIdjXjx29x7TYhV42t2CrcNceniLohpPGC6MjvOrD3Ot6Va6jq2TRtkie18bxdrmkFrgeYIWKxDa6gheY56unY/mx0jLjucL5elBT5FaWs2JwfEgXsigcT+Upnhpv2nozYnzharXbhKcvBhq5WMv1mvY2Q27GuHDY95BQQVR0r5pGxwsdJI82axgLnOPcAp43ZbohTuZVYiA6ZtnMgFnNjdqHPOjnjkBkO/llxiGDbORljC0zW6wZaWof88+KO4loUY7Zb4Kys4o6b8EhOXUN5XD5Uni+ZtvOUEw7aby6PDbsLumqB+RjIJB/OO0Z6c+4qsmM4i6pqJZ5PhTSOeeduIk2HcNPQvGSviIIiICIiD47RXZpZeNjXeU0H6QCqTlXH2RqOlw+kk8umhd6TG0lFZZERB4saxFtLTSzvBLYY3PcG24iGNLiBcgXyUYVe/mk6N3RU9QZOE8AeGNaXWy4iHkgX7ApI2ppjLQ1MbWdIXwSgRg24yWOAZfK1zl6VXgbDVv8AQx+uf/qIO3YXbmlp6uavxJs09ZK48LmNaWRtIAJbdws7xR2NFhqVIPt70HxNT+zH/nUdf7j1n9Cn66T/AFF9/wBxqz+hT9fJ/qoJE9veg+Jqf2Y/865xb86FxAbBVEnQBjCf31GNfsnUwRPlmwfgjjaXOcZ5LNaNTlJdZDZumb0IdS0DZJ5W3DGySXIsTbic/IAZlBJUu96naLupKwD5kZ+wPXg9veg+Jqf2Y/8AOtabhOKN4XPwprmnVrZTxD/5NVxxHYuUTNlZhAl478TelcM7ZGxkt/4QZ3FN8uF1MToaimqJI3izmuZGQf7+R5gjMKEcd9jdO40Rl6A5tEwAe3taSCQ4DkcvXLLdjnuYxxwdjCXi7eK5AuRmQ/Neas3dyuc9zMNjvyZ0sreQ7JbDO/JBGdFtFVQwPp4aiWOF5u5jXEAnutmL8wLX53WLAUm4ju4rJ2xCOibT9W54Txm4AycS65OfbyW6bObmaWOk/Dh01Qc3Fj3NEWXwGgGzrcyR5kRAVPM6N3FG5zHDRzSWn6QstLtbXOj6N1ZUlnYZX59xN7kdxU34ruVopZLskmiaGi4b0YbqfkarKUe6rC2QtY+na/5cj5BI/vLmubbzAIqsa+Kzx3VYUY3D2OGgn42QlumXEXEjTt5rqZufwvK8Ds/FM0v8nIisy76KkfM8MiaXvNzwt1sBck9gABJJVnqXdhhTCeGjYSNekfK8D0OeQvDtvFTYbR8FJTQxuq3iIuija09Gc38ZAuRbq883hFVoRbLimA3kmku2GJhFurkeo2/CB3/aVraI+IiICtfulrBLgtG4eLHwHzxudH/hVUFZ/cdC5uCwcQI4nyuF/JMjgD5ja/pRW/IiICIiAiIg1feebYPW/oHKJtyuLNkrIYS13HHE/PKxAbwi2etnWUq71nWwWs/Rfe5oULbgm3xf+zy/exBY0tccvtNv5arm0Zi2jR9q+9H3n6VzAtog87jkBzDr+i6+tsHX5G+f7PqXoRB5I3DqdwN+7RALNdyu36dV61Gu3m9ynoXOgpmipqBcGxtFG7Sz3c3DyR6SEEhSP4iR4thn33/8LHV2NU9OPwmogjbzbI5rT+rc5qBcf2yrKtzmvqpI2Zngge1jSxti43YC61uKwcTmB2rT8Pp45G8Ti0uJdxGR13N8jxh572Nzlkgn/EN6uGxxSFkxmLXZNjabm3D8Hj4QfOFjZ97sMg44GsAIF+lkDXNtnbhGh9KhhmHQNtd3Hfh8cDLjYC7TK4Lss9NezyGijaYTn7o4XDnCwaCGuuQBzvY30CIk+fe7NUOljZJHTg24Hhgz9L7jXttcLWsTxt0ksJq619RIH+U0RMBtclreqNB36LW3YXGeZBI+MZwgkPOmtgWgWv4+uWfJuERkdXidYnISR9YAsAcMuqDxE2Pk25orL4rWRVLJYjIxpYQY3FwDXdUHXQ5kg+hajUQcHD1mu4m36pvbuPesycHhvbpDk5w+E25ILha1svgg3z100WEnYA5wGYDiAdbgG1780R1oiICtRucxM1GDUxdrEDF6InFrf7gaqrqz24unLMFhJ8d8rh5ukc0fuorf0REBERAREQadvfdbBKz5jftkYFD/AIPo993d1NJ+/EFLe+l1sCq/NEPpniH81E/g8j32k7qWT+JCEFjkREBERBiNroZn0FS2lcWTGF/RuGvFwmwHYTpfldU5Cu6qmbzsC9g4pURAWY53SR9nBJd1h3A8Tf1UGrtcRoSL9mWXYuKIiC5OcTa5Jtp3eZcUQFyY8tN2kg9oNiuKIBREQEREHbS075XtjjaXve4Na0aucTYAelXF2awoUlHBTjPoYmMJ7XADiPpNz6VDng6NpnSVAfE01UdnMlOZ6Jw4S1oOTSDqQLnj7lOyKIiICIiAiIg0ffZ+Iqv/AJP/AFMKizwdfxrL/VH/AMaBSlvtPvHVd5h/6iJRf4OjffSc9lI4fTND6kFiUREBERAUQeERgHSU0VYwdaB3BIfzch6pPmfYfrqX14cbwxlVTSwS/AmY5h7RxC1x3g5jzIKYIvXi2HSUs8kEwtJE8td2XB1HcRmD2FeREFl8LrqVlPM2el6aZ1uhk6R7BGdDxtaQHDmO/nZYhEBERARFyewg2IIPYRY5i4+xB68IwqarmbDTRuklfo1v3k6Bo5k5Bb1DuUxN2ogZ86W/7rSpG8H2ijbhjpQxokfM8OfbrOa23C0nWwucu9Sgio13WbsXYVK+onmbJM+PgDYwQxrS4OOZzcSWt5CykpEQEREBERAREQaFvxPvJUfOh/jRqOfBxb+H1J/9P98jfUpE36H3km+fD/FatA8G9v4XVH8yz7X/AP4gn5ERAREQEREEM7/NjC9gxCBvWjAbO0DMs0bL+roe4g+KoIV2pYw5pa4BzXAgg5gg5EEcwqtb09ijhdZaME0013Qu14fKiJ7W3HnBHeg0pEREEREEgbnZ8OFYG4hEXSvcBA95DoWuOgcy3widHG40yGpxu9n8dVn6Rv8ADYtRXorq2SeQyTPdJI63E9xu51gGgk8zYDNBY3cB+Jx+nl/wqSFG24D8T/8APl/wqSUUREQEREBERAREQR7v3PvLL+ki/iBaP4No/CKw/mo/3nrdt/J95n/pYv3lpng2D3at/RxfvSIJ3REQEREBERAWA252ZZiVFJTvsHEcUbyPgSgHhd9pB7iVn0QUnqqd0Uj45Bwvjc5rmnUOaS1w9BBXUpL387PmnxL2Q0e51bQ7uErAGvHpHC7zuKjREEREBERBuO7jb2XCp+clM8+6xf8Acj7Hj6CMjyItDhWJRVMLJqd4kjkF2uHMfyI0IOhCpat43ZbwZMKl4X3kpZD7pGNWnTpI/ldo528yKtKi8mF4lFUwsmp3iSOQXa5uhH8iDkQcwQvWgIiICIiAiIgjjf6fed3fNF95K1Hwax7pXfNg++VbV4QTvegd9RH9zytY8GkdavPdT/8AfQTkiIgIiICIiAiIg1Lehsv/ALRw6SNovNH7pD+kaD1f1hdvpCqgVdxVp33bJ+wq7p4m2gqyXC2jZtZG9178Q857EEcIiIjNUmzcs1DJVw+6MgfwzMA68bbBzZLc2HME8uE8s1hVJG4fG+gxPoXHqVbCwg6cbbvZ9nGP1lr28yhjgxaqigY2ONsg4WNFmt4mMcQByFyckGsIiIN43YbfPwqfhkJdSSH3RmvAdOlYPKHMcwO2ytBSVLJY2yRuD2PaHNc03DmkXBB7LKk6mzcFtkG8VBUSWBN6bi7TcvjB/vAd7kVOKIiAiIgIiIIv8Id1sKj76qP9yU/yWv8Ag0a4h/Zv/sLOeEZ+K4f62z+DOsR4NTepXHtdAPoEvrQTWiIgIiICIiAiIgLAbcbNMxKikp32DnC8bz4krfgu83I9xKz6j/eLvPgw5r4oS2astYRjNsZPjSkaW14RmctAboK8bUYBJh9S6mmdG+RgBcY3FzRxC4BuAQbWNrcwsSu+tq3zSPllcXySOLnOOrnE3JXQiPRh9a6CaOaPJ8T2vb85hDh9y2PepMH4xVPabh5jcCNCHQxkfesDhuET1JtTwSzEm3ubHO+kgWHpXo2nopYKkxVAtLHHC1wuDwlsEYDbjI2Fhl2IJQ3dbvqbFcFvIOjnbNKGTsA4gOrZrx47e46ciFoG22xFRhT2CpLCJS/o3MN+IR8FyQR1fhty86m3wf8A8Uf2iX/CtC8IXGmzV0NOw39jRu4z2PlLSW+cNYw/rIqKVsWw+y1TiNU1lLdnA5rnz5hsIBuHX8rsaMzbsBIxeC4VJV1EdPALySuDW9g7XHsaBck9gVudltn4cPpWU9OLNYM3eM9/jPd2kn1aBBlWjLtRfUQEVYvbjxX46P6pnqT248V+Oj+qZ6kFnUVYvbjxX46P6lnqT24sW+Oj+pZ6kEj+EYfeyD+tt/gzLweDY33CsP5yP7Gu9ai/anbutxKJsVW9rmMfxgNY1p4g1zdR3OK4bK7a1mGseyjc1rZHBzuJgdmBYa9yC3CKsntw4t8az6lnqT24MW+NZ9Sz1ILNoqye3Bi3xjPqWepPbgxf4xn1LPUgs2irL7cGL/GM+pb6k9uDF/jGfUt9SCzSKsvtv4v5bPqG+pffbexfy2/UN9SDeN7+891O51Fh7rS6TTD8nf8AJx/nO0+Lpr8GBHuJJJNyTck5kk6kntXsxGZ80jpHRBrnEl3AxwBJ1NrkD0WXqwrEpKY3ZTQvd5UsHSn6H3A9AQerZfYusxFwFLC4s5yv6kQ/XOvmbc9ynPYndBSUYD6oCrn7Xj3JnzIzqflOvpkAovj3t4uAAHMAGgEDQB5sly9t7F/Kb9QPUgspFE1oAaA0DQAAAegKqu938d1nz2fwo1lvbdxjym/UD1LTMbraisqJKidrnSyEFxDC0XDQ0WAGWQCCcdz2JtpNnpqh/wAGGSd9u3ha0gek2HpUCVdRJUzOe+75ZnkmwJLnvN7Ac8zYBZiHaCsZQPoGgimkdxOb0Z4ieJrvhWva7QuvZrGKmgk6Wnib0nJ8kPSFnzLjqk9ozQTvue3ff7OiNRVAey5hpr0MZz4AfKOrj5hyuZJVafbbxjtb9QPUvvttYz2t/wDbj1ILKooI2V3jYpUdJ0xHV4be4huvFfl3BfUH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8438" name="AutoShape 6" descr="data:image/jpeg;base64,/9j/4AAQSkZJRgABAQAAAQABAAD/2wCEAAkGBxQREBUUEBQWFBQUFhkbGBYWGRgXGBcWGBcXFhkXFxgdHighGhooHBcXITIhJSorMTAuFx8zODQtNygtMCsBCgoKDAwMDwwMDiwZFBksLCsrKyssLCsrKysrKywrKysrKyssKysrKysrKysrKysrKysrKysrKysrKyssKysrK//AABEIAQAAxQMBIgACEQEDEQH/xAAcAAEAAgIDAQAAAAAAAAAAAAAABwgFBgIDBAH/xABTEAABAwIDBAQGDAoHBwUAAAABAAIDBBEFITEGBxJBEyJRYQhCUnGB0RQXIyUyU2JykZOhsSQ1Q2NzgpKys8FVdISiwtLTFRYzg7TD8WSUo8Th/8QAFQEBAQAAAAAAAAAAAAAAAAAAAAH/xAAUEQEAAAAAAAAAAAAAAAAAAAAA/9oADAMBAAIRAxEAPwCcUREBERAREQEREBERAREQF56+tjgifLM8MjYCXOcbAAL0Kvm/ra8z1AoYXe5QEGWxyfMcw09oYPtJ7Ag9W1W/OVz3Mw2JrGA2Eso4nu72svZo89/MFHeK7b4hUm81ZMQfFa8xt/ZZYLX0RHsw/FJoJRLBLJHIDfja4g+ntHcVNuwO+hspZBiYEbyQBUNyY4nIdI3xPnDLzBQMiC7gK+rR9zWNmrwiEvPE+Euhce3gtwX7+jcxbwiiIiAiIgIiICIiAiIgIiICIiAiIgIiIPhVft5m6ttDSS1jKiWZ/SgvDw34MjiHOJGZPE5ueWpVgl4sbw1lVTSwSi7JWOafMRa47xr6EFL0XKRhaS06tJB84NiuKIIiILG+DzSuZhcj3aS1L3N+a1kbL/tNcPQpQUZbgsbZNhnscZSUr3Bw5lsj3SNf5ruc39VSaiiIiAiIgIiICIiAiIgIiICIiAiIgIiICIiCre8Xd/U4eZKmUxmGWocGcDiXdcve3iBaLZC2uq0ZXTxTD2VEMkMw4o5WOY4adVwLTY8jY6qAsS3IVfs0x07mexSbtme4XYwn4LmDNzxnoLGwzbewCKUUrb0t1zMPpIp6Tje2Pq1BdmSSerLbRrb9UgaXb3lRSiPTQ4hLASYJZIi4cLjG5zCW3BsSDpcA+hWA3NbwhVQexq2ZvsmMhrHSOAdOwg2tf4bxYg8zke1V2RBd1FDe5PeI6cigrX8Ugb7hK45vA1icdS4DMHmAb5gXmRFEREBERAREQEREBERAREQEWOrsdghnhglka2aoJEbObuEEk9wytc6nJZFAREQEREBERBBO/jbCpEpoGMfDAQC55FvZGhs0/Fi9j2kZ5awwpP3/AGPmfEW0zXe50rBkD+VeA5xPeG8I7s+1RgiCIiDtpqh0b2vjcWvY4Oa4atc03BHpVq92m2LcUoxIbCeOzJmjk+2TgPJcMx6RyVT1vO53aP2FicYcbRVFopOy7j7m70OsL9jiirSIiICIiAiIggXfZtnWRV8cMJlpo4LPY8dXpnkfDB0cwAlvD86/YNu3bb1oq/hgq+GGqyAOkcx+QfFf8k+i+g3TajZqnxGAw1TOJurXDJ7HeUx3I/fzVaNvtgajCpOuDJTuPuc7Rl3NePEf9h5HsC16KBd2u+B0XBTYm4vj0ZUnNzOwS83N+XqOd9RO8MzXtDmODmuFw5pBBB0II1CDmtV2820jw2IAAy1MvVgp23LnuJsCQM+G/wBOgUf79ds6mmqYaaknfD7kXylhAJL3ENHFqLBhOVvhBQz/ALXn6Zs/TymZvwZS9xkFshZxN+Z+lBZrYTZGSJ7q7EXdLiE46xNiIGH8lHyFhkSPMMtd2UG7vN8zg5sGKm4Js2pAA4ewTNHL5Q9I5ib4pQ5oc0hzXC4INwQdCCNQg5oiICIiAo63t7whh0Jgp3A1crcufQsOXSOHleSD59Bnl94+20eFU3Fk6eS4hj7XDV7vkNuL9uQ5qrGIV0k8r5Z3l8kji5zjqSfuHYBkAg6ZHlxLnEucSSSTcknMknmbriiIgiIgL6D2ZHtXxEFvtg8c9nYdT1F7ufGA/wDSM6j/AO80+ghZ9Q34OWMcUFTSuP8Aw3iRvzZBwuA7g5gP66mRFEREBERAXRXUcc0bo5mNkjeLOa4XBB5ELvXGR4aCXEAAXJOQAGZJPIIK470t1xw5rqmldx0vEOJrj14S42Av47LkAHUZXvqsRsBvIqcLPR/8WmJzidnwE+NFmLHnw3se4m636plftPiXRM4m4VRuu5wuOmf3d5zA8lpJyLgF27ydzzJAajC2hjwOtTDJj7c4vJd3aHuOoePazYaLGKcV+FTmonI91bI7rSkZ8JGQikaMgywbYDTUw3iFBLTyGOeN8Txq17S0/QeXesls3tFVYXUmSncY3g8MkbweF3CbFkjDzBuORHKysPsntXQY7CGTRROmaLvp5mskLe10fEOs3vGlxeyCrt1t+xW8aswyzY3CWC+cEly0dvA7Vh10yzzBVlqLZWhhcHw0dNG4aObDGHDzEC4Ud7yd0DKgvqMNAjmOb4dI5DzLPIf9h7syQ2TZDejQ19m8fseY/kpSBc/If8F/2HuW8KlFZSvikdHKxzHsNnMcLOaRyIK2HZ/eBiFEA2Cpf0Y/JyWkZbsAdctHzSEFtl0VtWyGN0kr2sjYCXOcbBoHMlV8g3614HWhpn9/DI37nrXNtt41XijGxzcEcTTfo4uINe7k59ySbchog7N6u2DMUrRJCwtiiZ0bHOvxSDiLuMt0aLnIa217BpaIiCLf92m7eXEZuOdroqWNxD3EFrpHNNjEy+d7ixPLPmsDvAwaOixKop4TeON44dTwte0PDCTqW8Vr9yDXkREBERBvu5HFOgxiJpPVna+I+cjjb/eYB6VaBUz2dq+hrKeW9ujnidfua9pP2K5iKIiICIiAoj3jbQS4nVjBsMdmT+FTD4LGgjiYSOQ8btNm9oWb3qbauo2NpKK766p6sbW5mNrjw8dvKOYb5ieWeR3abFtwuls+z6mXrTya3dqGA6lrb68zc87AM5szgMVBSx09OLMYMyfhPd4z3dric1lERBom8fdtBijTIy0NUB1ZQMn20bKBqPlajvGSrniNBVYZV8EgfBUREOa4Gx7nscNWnPMd4Vx1gdr9k6fE4DFUtzF+CRuT43drT940KDRd2u9yOq4afEC2KoOTJdI5TyB5MefoJ0sSApYVSNuNiKnCpeGcccTiRHM0dR/cfJfbxT32uM1uO7Xe4+k4afES6WnyDZfhSRDSzub2faO/RBLG3m7+mxVl5B0c7RZk7QOIdjXjx29x7TYhV42t2CrcNceniLohpPGC6MjvOrD3Ot6Va6jq2TRtkie18bxdrmkFrgeYIWKxDa6gheY56unY/mx0jLjucL5elBT5FaWs2JwfEgXsigcT+Upnhpv2nozYnzharXbhKcvBhq5WMv1mvY2Q27GuHDY95BQQVR0r5pGxwsdJI82axgLnOPcAp43ZbohTuZVYiA6ZtnMgFnNjdqHPOjnjkBkO/llxiGDbORljC0zW6wZaWof88+KO4loUY7Zb4Kys4o6b8EhOXUN5XD5Uni+ZtvOUEw7aby6PDbsLumqB+RjIJB/OO0Z6c+4qsmM4i6pqJZ5PhTSOeeduIk2HcNPQvGSviIIiICIiD47RXZpZeNjXeU0H6QCqTlXH2RqOlw+kk8umhd6TG0lFZZERB4saxFtLTSzvBLYY3PcG24iGNLiBcgXyUYVe/mk6N3RU9QZOE8AeGNaXWy4iHkgX7ApI2ppjLQ1MbWdIXwSgRg24yWOAZfK1zl6VXgbDVv8AQx+uf/qIO3YXbmlp6uavxJs09ZK48LmNaWRtIAJbdws7xR2NFhqVIPt70HxNT+zH/nUdf7j1n9Cn66T/AFF9/wBxqz+hT9fJ/qoJE9veg+Jqf2Y/865xb86FxAbBVEnQBjCf31GNfsnUwRPlmwfgjjaXOcZ5LNaNTlJdZDZumb0IdS0DZJ5W3DGySXIsTbic/IAZlBJUu96naLupKwD5kZ+wPXg9veg+Jqf2Y/8AOtabhOKN4XPwprmnVrZTxD/5NVxxHYuUTNlZhAl478TelcM7ZGxkt/4QZ3FN8uF1MToaimqJI3izmuZGQf7+R5gjMKEcd9jdO40Rl6A5tEwAe3taSCQ4DkcvXLLdjnuYxxwdjCXi7eK5AuRmQ/Neas3dyuc9zMNjvyZ0sreQ7JbDO/JBGdFtFVQwPp4aiWOF5u5jXEAnutmL8wLX53WLAUm4ju4rJ2xCOibT9W54Txm4AycS65OfbyW6bObmaWOk/Dh01Qc3Fj3NEWXwGgGzrcyR5kRAVPM6N3FG5zHDRzSWn6QstLtbXOj6N1ZUlnYZX59xN7kdxU34ruVopZLskmiaGi4b0YbqfkarKUe6rC2QtY+na/5cj5BI/vLmubbzAIqsa+Kzx3VYUY3D2OGgn42QlumXEXEjTt5rqZufwvK8Ds/FM0v8nIisy76KkfM8MiaXvNzwt1sBck9gABJJVnqXdhhTCeGjYSNekfK8D0OeQvDtvFTYbR8FJTQxuq3iIuija09Gc38ZAuRbq883hFVoRbLimA3kmku2GJhFurkeo2/CB3/aVraI+IiICtfulrBLgtG4eLHwHzxudH/hVUFZ/cdC5uCwcQI4nyuF/JMjgD5ja/pRW/IiICIiAiIg1feebYPW/oHKJtyuLNkrIYS13HHE/PKxAbwi2etnWUq71nWwWs/Rfe5oULbgm3xf+zy/exBY0tccvtNv5arm0Zi2jR9q+9H3n6VzAtog87jkBzDr+i6+tsHX5G+f7PqXoRB5I3DqdwN+7RALNdyu36dV61Gu3m9ynoXOgpmipqBcGxtFG7Sz3c3DyR6SEEhSP4iR4thn33/8LHV2NU9OPwmogjbzbI5rT+rc5qBcf2yrKtzmvqpI2Zngge1jSxti43YC61uKwcTmB2rT8Pp45G8Ti0uJdxGR13N8jxh572Nzlkgn/EN6uGxxSFkxmLXZNjabm3D8Hj4QfOFjZ97sMg44GsAIF+lkDXNtnbhGh9KhhmHQNtd3Hfh8cDLjYC7TK4Lss9NezyGijaYTn7o4XDnCwaCGuuQBzvY30CIk+fe7NUOljZJHTg24Hhgz9L7jXttcLWsTxt0ksJq619RIH+U0RMBtclreqNB36LW3YXGeZBI+MZwgkPOmtgWgWv4+uWfJuERkdXidYnISR9YAsAcMuqDxE2Pk25orL4rWRVLJYjIxpYQY3FwDXdUHXQ5kg+hajUQcHD1mu4m36pvbuPesycHhvbpDk5w+E25ILha1svgg3z100WEnYA5wGYDiAdbgG1780R1oiICtRucxM1GDUxdrEDF6InFrf7gaqrqz24unLMFhJ8d8rh5ukc0fuorf0REBERAREQadvfdbBKz5jftkYFD/AIPo993d1NJ+/EFLe+l1sCq/NEPpniH81E/g8j32k7qWT+JCEFjkREBERBiNroZn0FS2lcWTGF/RuGvFwmwHYTpfldU5Cu6qmbzsC9g4pURAWY53SR9nBJd1h3A8Tf1UGrtcRoSL9mWXYuKIiC5OcTa5Jtp3eZcUQFyY8tN2kg9oNiuKIBREQEREHbS075XtjjaXve4Na0aucTYAelXF2awoUlHBTjPoYmMJ7XADiPpNz6VDng6NpnSVAfE01UdnMlOZ6Jw4S1oOTSDqQLnj7lOyKIiICIiAiIg0ffZ+Iqv/AJP/AFMKizwdfxrL/VH/AMaBSlvtPvHVd5h/6iJRf4OjffSc9lI4fTND6kFiUREBERAUQeERgHSU0VYwdaB3BIfzch6pPmfYfrqX14cbwxlVTSwS/AmY5h7RxC1x3g5jzIKYIvXi2HSUs8kEwtJE8td2XB1HcRmD2FeREFl8LrqVlPM2el6aZ1uhk6R7BGdDxtaQHDmO/nZYhEBERARFyewg2IIPYRY5i4+xB68IwqarmbDTRuklfo1v3k6Bo5k5Bb1DuUxN2ogZ86W/7rSpG8H2ijbhjpQxokfM8OfbrOa23C0nWwucu9Sgio13WbsXYVK+onmbJM+PgDYwQxrS4OOZzcSWt5CykpEQEREBERAREQaFvxPvJUfOh/jRqOfBxb+H1J/9P98jfUpE36H3km+fD/FatA8G9v4XVH8yz7X/AP4gn5ERAREQEREEM7/NjC9gxCBvWjAbO0DMs0bL+roe4g+KoIV2pYw5pa4BzXAgg5gg5EEcwqtb09ijhdZaME0013Qu14fKiJ7W3HnBHeg0pEREEREEgbnZ8OFYG4hEXSvcBA95DoWuOgcy3widHG40yGpxu9n8dVn6Rv8ADYtRXorq2SeQyTPdJI63E9xu51gGgk8zYDNBY3cB+Jx+nl/wqSFG24D8T/8APl/wqSUUREQEREBERAREQR7v3PvLL+ki/iBaP4No/CKw/mo/3nrdt/J95n/pYv3lpng2D3at/RxfvSIJ3REQEREBERAWA252ZZiVFJTvsHEcUbyPgSgHhd9pB7iVn0QUnqqd0Uj45Bwvjc5rmnUOaS1w9BBXUpL387PmnxL2Q0e51bQ7uErAGvHpHC7zuKjREEREBERBuO7jb2XCp+clM8+6xf8Acj7Hj6CMjyItDhWJRVMLJqd4kjkF2uHMfyI0IOhCpat43ZbwZMKl4X3kpZD7pGNWnTpI/ldo528yKtKi8mF4lFUwsmp3iSOQXa5uhH8iDkQcwQvWgIiICIiAiIgjjf6fed3fNF95K1Hwax7pXfNg++VbV4QTvegd9RH9zytY8GkdavPdT/8AfQTkiIgIiICIiAiIg1Lehsv/ALRw6SNovNH7pD+kaD1f1hdvpCqgVdxVp33bJ+wq7p4m2gqyXC2jZtZG9178Q857EEcIiIjNUmzcs1DJVw+6MgfwzMA68bbBzZLc2HME8uE8s1hVJG4fG+gxPoXHqVbCwg6cbbvZ9nGP1lr28yhjgxaqigY2ONsg4WNFmt4mMcQByFyckGsIiIN43YbfPwqfhkJdSSH3RmvAdOlYPKHMcwO2ytBSVLJY2yRuD2PaHNc03DmkXBB7LKk6mzcFtkG8VBUSWBN6bi7TcvjB/vAd7kVOKIiAiIgIiIIv8Id1sKj76qP9yU/yWv8Ag0a4h/Zv/sLOeEZ+K4f62z+DOsR4NTepXHtdAPoEvrQTWiIgIiICIiAiIgLAbcbNMxKikp32DnC8bz4krfgu83I9xKz6j/eLvPgw5r4oS2astYRjNsZPjSkaW14RmctAboK8bUYBJh9S6mmdG+RgBcY3FzRxC4BuAQbWNrcwsSu+tq3zSPllcXySOLnOOrnE3JXQiPRh9a6CaOaPJ8T2vb85hDh9y2PepMH4xVPabh5jcCNCHQxkfesDhuET1JtTwSzEm3ubHO+kgWHpXo2nopYKkxVAtLHHC1wuDwlsEYDbjI2Fhl2IJQ3dbvqbFcFvIOjnbNKGTsA4gOrZrx47e46ciFoG22xFRhT2CpLCJS/o3MN+IR8FyQR1fhty86m3wf8A8Uf2iX/CtC8IXGmzV0NOw39jRu4z2PlLSW+cNYw/rIqKVsWw+y1TiNU1lLdnA5rnz5hsIBuHX8rsaMzbsBIxeC4VJV1EdPALySuDW9g7XHsaBck9gVudltn4cPpWU9OLNYM3eM9/jPd2kn1aBBlWjLtRfUQEVYvbjxX46P6pnqT248V+Oj+qZ6kFnUVYvbjxX46P6lnqT24sW+Oj+pZ6kEj+EYfeyD+tt/gzLweDY33CsP5yP7Gu9ai/anbutxKJsVW9rmMfxgNY1p4g1zdR3OK4bK7a1mGseyjc1rZHBzuJgdmBYa9yC3CKsntw4t8az6lnqT24MW+NZ9Sz1ILNoqye3Bi3xjPqWepPbgxf4xn1LPUgs2irL7cGL/GM+pb6k9uDF/jGfUt9SCzSKsvtv4v5bPqG+pffbexfy2/UN9SDeN7+891O51Fh7rS6TTD8nf8AJx/nO0+Lpr8GBHuJJJNyTck5kk6kntXsxGZ80jpHRBrnEl3AxwBJ1NrkD0WXqwrEpKY3ZTQvd5UsHSn6H3A9AQerZfYusxFwFLC4s5yv6kQ/XOvmbc9ynPYndBSUYD6oCrn7Xj3JnzIzqflOvpkAovj3t4uAAHMAGgEDQB5sly9t7F/Kb9QPUgspFE1oAaA0DQAAAegKqu938d1nz2fwo1lvbdxjym/UD1LTMbraisqJKidrnSyEFxDC0XDQ0WAGWQCCcdz2JtpNnpqh/wAGGSd9u3ha0gek2HpUCVdRJUzOe+75ZnkmwJLnvN7Ac8zYBZiHaCsZQPoGgimkdxOb0Z4ieJrvhWva7QuvZrGKmgk6Wnib0nJ8kPSFnzLjqk9ozQTvue3ff7OiNRVAey5hpr0MZz4AfKOrj5hyuZJVafbbxjtb9QPUvvttYz2t/wDbj1ILKooI2V3jYpUdJ0xHV4be4huvFfl3BfUH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1" name="Content Placeholder 2"/>
          <p:cNvSpPr txBox="1">
            <a:spLocks/>
          </p:cNvSpPr>
          <p:nvPr/>
        </p:nvSpPr>
        <p:spPr>
          <a:xfrm>
            <a:off x="467544" y="3645024"/>
            <a:ext cx="8229600" cy="201968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vert="horz">
            <a:normAutofit/>
          </a:bodyPr>
          <a:lstStyle/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tabLst/>
              <a:defRPr/>
            </a:pPr>
            <a:r>
              <a:rPr kumimoji="0" lang="en-GB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ICT</a:t>
            </a:r>
          </a:p>
          <a:p>
            <a:pPr marL="365760" lvl="0" indent="-256032">
              <a:spcBef>
                <a:spcPts val="400"/>
              </a:spcBef>
              <a:buClr>
                <a:schemeClr val="accent1"/>
              </a:buClr>
              <a:buSzPct val="68000"/>
              <a:buFont typeface="Wingdings 3"/>
              <a:buChar char=""/>
            </a:pPr>
            <a:r>
              <a:rPr lang="en-GB" sz="2700" dirty="0"/>
              <a:t>Create simple </a:t>
            </a:r>
            <a:r>
              <a:rPr lang="en-GB" sz="2700" dirty="0" smtClean="0"/>
              <a:t>programs</a:t>
            </a:r>
          </a:p>
          <a:p>
            <a:pPr marL="365760" lvl="0" indent="-256032">
              <a:spcBef>
                <a:spcPts val="400"/>
              </a:spcBef>
              <a:buClr>
                <a:schemeClr val="accent1"/>
              </a:buClr>
              <a:buSzPct val="68000"/>
              <a:buFont typeface="Wingdings 3"/>
              <a:buChar char=""/>
            </a:pPr>
            <a:r>
              <a:rPr lang="en-GB" sz="2700" dirty="0" smtClean="0"/>
              <a:t>Learn the instruction set of LOGO ready for programming</a:t>
            </a:r>
            <a:endParaRPr kumimoji="0" lang="en-GB" sz="27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835696" y="6488668"/>
            <a:ext cx="5487721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r>
              <a:rPr lang="en-GB" dirty="0" smtClean="0"/>
              <a:t>©Rob </a:t>
            </a:r>
            <a:r>
              <a:rPr lang="en-GB" dirty="0" smtClean="0"/>
              <a:t>Kempner </a:t>
            </a:r>
            <a:r>
              <a:rPr lang="en-GB" dirty="0" smtClean="0"/>
              <a:t>and Gabriel Kyne – www.makingpi.com</a:t>
            </a:r>
            <a:endParaRPr lang="en-GB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75000"/>
            </a:schemeClr>
          </a:solidFill>
        </p:spPr>
        <p:txBody>
          <a:bodyPr/>
          <a:lstStyle/>
          <a:p>
            <a:r>
              <a:rPr lang="en-GB" dirty="0" smtClean="0"/>
              <a:t>Instructions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The goal of the game is to reach the centre</a:t>
            </a:r>
          </a:p>
          <a:p>
            <a:r>
              <a:rPr lang="en-GB" dirty="0" smtClean="0"/>
              <a:t>You can move when you pick up a card</a:t>
            </a:r>
          </a:p>
          <a:p>
            <a:r>
              <a:rPr lang="en-GB" dirty="0"/>
              <a:t>r</a:t>
            </a:r>
            <a:r>
              <a:rPr lang="en-GB" dirty="0" smtClean="0"/>
              <a:t>t90, lt 90, rt45, lt 45,</a:t>
            </a:r>
          </a:p>
          <a:p>
            <a:r>
              <a:rPr lang="en-GB" dirty="0" smtClean="0"/>
              <a:t>If you get a fd   card roll the </a:t>
            </a:r>
          </a:p>
          <a:p>
            <a:pPr>
              <a:buNone/>
            </a:pPr>
            <a:r>
              <a:rPr lang="en-GB" dirty="0" smtClean="0"/>
              <a:t>dice to see how many steps</a:t>
            </a:r>
          </a:p>
          <a:p>
            <a:r>
              <a:rPr lang="en-GB" dirty="0" smtClean="0"/>
              <a:t>If you get  a bk   card roll the</a:t>
            </a:r>
          </a:p>
          <a:p>
            <a:pPr>
              <a:buNone/>
            </a:pPr>
            <a:r>
              <a:rPr lang="en-GB" dirty="0" smtClean="0"/>
              <a:t> dice see how many steps</a:t>
            </a:r>
          </a:p>
          <a:p>
            <a:endParaRPr lang="en-GB" dirty="0"/>
          </a:p>
        </p:txBody>
      </p:sp>
      <p:grpSp>
        <p:nvGrpSpPr>
          <p:cNvPr id="12" name="Group 11"/>
          <p:cNvGrpSpPr/>
          <p:nvPr/>
        </p:nvGrpSpPr>
        <p:grpSpPr>
          <a:xfrm>
            <a:off x="5940152" y="2708920"/>
            <a:ext cx="2304256" cy="2088232"/>
            <a:chOff x="5940152" y="2708920"/>
            <a:chExt cx="2304256" cy="2088232"/>
          </a:xfrm>
        </p:grpSpPr>
        <p:sp>
          <p:nvSpPr>
            <p:cNvPr id="4" name="Rectangle 3"/>
            <p:cNvSpPr/>
            <p:nvPr/>
          </p:nvSpPr>
          <p:spPr>
            <a:xfrm>
              <a:off x="5940152" y="2708920"/>
              <a:ext cx="2304256" cy="20882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6732240" y="2708920"/>
              <a:ext cx="0" cy="2088232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7452320" y="2708920"/>
              <a:ext cx="0" cy="2088232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6012160" y="3429000"/>
              <a:ext cx="2232248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5940152" y="4149080"/>
              <a:ext cx="2304256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3" name="Bent Arrow 12"/>
          <p:cNvSpPr/>
          <p:nvPr/>
        </p:nvSpPr>
        <p:spPr>
          <a:xfrm>
            <a:off x="6372200" y="3140968"/>
            <a:ext cx="576064" cy="432048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4" name="Isosceles Triangle 13"/>
          <p:cNvSpPr/>
          <p:nvPr/>
        </p:nvSpPr>
        <p:spPr>
          <a:xfrm>
            <a:off x="6084168" y="3645024"/>
            <a:ext cx="432048" cy="432048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5" name="Isosceles Triangle 14"/>
          <p:cNvSpPr/>
          <p:nvPr/>
        </p:nvSpPr>
        <p:spPr>
          <a:xfrm>
            <a:off x="7668344" y="3645024"/>
            <a:ext cx="432048" cy="432048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6" name="Bent Arrow 15"/>
          <p:cNvSpPr/>
          <p:nvPr/>
        </p:nvSpPr>
        <p:spPr>
          <a:xfrm flipH="1">
            <a:off x="7452320" y="3140968"/>
            <a:ext cx="576064" cy="432048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7" name="Isosceles Triangle 16"/>
          <p:cNvSpPr/>
          <p:nvPr/>
        </p:nvSpPr>
        <p:spPr>
          <a:xfrm>
            <a:off x="6948264" y="4293096"/>
            <a:ext cx="432048" cy="432048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9" name="Right Arrow 18"/>
          <p:cNvSpPr/>
          <p:nvPr/>
        </p:nvSpPr>
        <p:spPr>
          <a:xfrm rot="12854178">
            <a:off x="6388127" y="4143903"/>
            <a:ext cx="792088" cy="17577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0" name="TextBox 19"/>
          <p:cNvSpPr txBox="1"/>
          <p:nvPr/>
        </p:nvSpPr>
        <p:spPr>
          <a:xfrm>
            <a:off x="6156176" y="4221088"/>
            <a:ext cx="654346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dirty="0" smtClean="0"/>
              <a:t> lt 45</a:t>
            </a:r>
            <a:endParaRPr lang="en-GB" dirty="0"/>
          </a:p>
        </p:txBody>
      </p:sp>
      <p:sp>
        <p:nvSpPr>
          <p:cNvPr id="21" name="TextBox 20"/>
          <p:cNvSpPr txBox="1"/>
          <p:nvPr/>
        </p:nvSpPr>
        <p:spPr>
          <a:xfrm>
            <a:off x="5868144" y="2996952"/>
            <a:ext cx="62869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dirty="0"/>
              <a:t>r</a:t>
            </a:r>
            <a:r>
              <a:rPr lang="en-GB" dirty="0" smtClean="0"/>
              <a:t>t 90</a:t>
            </a:r>
            <a:endParaRPr lang="en-GB" dirty="0"/>
          </a:p>
        </p:txBody>
      </p:sp>
      <p:sp>
        <p:nvSpPr>
          <p:cNvPr id="22" name="TextBox 21"/>
          <p:cNvSpPr txBox="1"/>
          <p:nvPr/>
        </p:nvSpPr>
        <p:spPr>
          <a:xfrm>
            <a:off x="7956376" y="3068960"/>
            <a:ext cx="601447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dirty="0" smtClean="0"/>
              <a:t>lt 90</a:t>
            </a:r>
            <a:endParaRPr lang="en-GB" dirty="0"/>
          </a:p>
        </p:txBody>
      </p:sp>
      <p:sp>
        <p:nvSpPr>
          <p:cNvPr id="23" name="Right Arrow 22"/>
          <p:cNvSpPr/>
          <p:nvPr/>
        </p:nvSpPr>
        <p:spPr>
          <a:xfrm rot="18865110">
            <a:off x="7180213" y="4117546"/>
            <a:ext cx="792088" cy="17577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4" name="TextBox 23"/>
          <p:cNvSpPr txBox="1"/>
          <p:nvPr/>
        </p:nvSpPr>
        <p:spPr>
          <a:xfrm>
            <a:off x="7524328" y="4221088"/>
            <a:ext cx="681597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dirty="0" smtClean="0"/>
              <a:t> </a:t>
            </a:r>
            <a:r>
              <a:rPr lang="en-GB" dirty="0"/>
              <a:t>r</a:t>
            </a:r>
            <a:r>
              <a:rPr lang="en-GB" dirty="0" smtClean="0"/>
              <a:t>t 45</a:t>
            </a:r>
            <a:endParaRPr lang="en-GB" dirty="0"/>
          </a:p>
        </p:txBody>
      </p:sp>
      <p:sp>
        <p:nvSpPr>
          <p:cNvPr id="25" name="Up Arrow 24"/>
          <p:cNvSpPr/>
          <p:nvPr/>
        </p:nvSpPr>
        <p:spPr>
          <a:xfrm>
            <a:off x="3275856" y="3429000"/>
            <a:ext cx="72008" cy="36004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6" name="Down Arrow 25"/>
          <p:cNvSpPr/>
          <p:nvPr/>
        </p:nvSpPr>
        <p:spPr>
          <a:xfrm>
            <a:off x="3419872" y="4653136"/>
            <a:ext cx="72008" cy="28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4098" name="Picture 2" descr="C:\Users\gabriel\AppData\Local\Microsoft\Windows\Temporary Internet Files\Content.IE5\VMI61ZQI\MP900438715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5589240"/>
            <a:ext cx="1008112" cy="757662"/>
          </a:xfrm>
          <a:prstGeom prst="rect">
            <a:avLst/>
          </a:prstGeom>
          <a:noFill/>
        </p:spPr>
      </p:pic>
      <p:sp>
        <p:nvSpPr>
          <p:cNvPr id="28" name="TextBox 27"/>
          <p:cNvSpPr txBox="1"/>
          <p:nvPr/>
        </p:nvSpPr>
        <p:spPr>
          <a:xfrm>
            <a:off x="1835696" y="5805264"/>
            <a:ext cx="28423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fd 6  - move forward 6 steps</a:t>
            </a:r>
            <a:endParaRPr lang="en-GB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1835696" y="6488668"/>
            <a:ext cx="5487721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r>
              <a:rPr lang="en-GB" dirty="0" smtClean="0"/>
              <a:t>©Rob </a:t>
            </a:r>
            <a:r>
              <a:rPr lang="en-GB" dirty="0" smtClean="0"/>
              <a:t>Kempner </a:t>
            </a:r>
            <a:r>
              <a:rPr lang="en-GB" dirty="0" smtClean="0"/>
              <a:t>and Gabriel Kyne – www.makingpi.com</a:t>
            </a:r>
            <a:endParaRPr lang="en-GB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88640"/>
            <a:ext cx="2386608" cy="3168352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r>
              <a:rPr lang="en-GB" dirty="0" smtClean="0"/>
              <a:t>Move fd [    ]</a:t>
            </a:r>
          </a:p>
          <a:p>
            <a:pPr>
              <a:buNone/>
            </a:pPr>
            <a:endParaRPr lang="en-GB" dirty="0"/>
          </a:p>
          <a:p>
            <a:pPr>
              <a:buNone/>
            </a:pPr>
            <a:endParaRPr lang="en-GB" dirty="0" smtClean="0"/>
          </a:p>
          <a:p>
            <a:pPr>
              <a:buNone/>
            </a:pPr>
            <a:endParaRPr lang="en-GB" dirty="0"/>
          </a:p>
          <a:p>
            <a:pPr algn="ctr">
              <a:buNone/>
            </a:pPr>
            <a:r>
              <a:rPr lang="en-GB" dirty="0" smtClean="0"/>
              <a:t>Roll dice</a:t>
            </a:r>
            <a:endParaRPr lang="en-GB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3059832" y="188640"/>
            <a:ext cx="2386608" cy="25488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012160" y="188640"/>
            <a:ext cx="2386608" cy="25488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3131840" y="188640"/>
            <a:ext cx="2386608" cy="25488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5940152" y="260648"/>
            <a:ext cx="2386608" cy="25488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Up Arrow 7"/>
          <p:cNvSpPr/>
          <p:nvPr/>
        </p:nvSpPr>
        <p:spPr>
          <a:xfrm>
            <a:off x="1259632" y="1412776"/>
            <a:ext cx="216024" cy="64807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251520" y="3501008"/>
            <a:ext cx="2386608" cy="316835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Move bk [    ]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GB" sz="3200" dirty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3200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GB" sz="3200" dirty="0"/>
          </a:p>
          <a:p>
            <a:pPr marL="342900" indent="-342900" algn="ctr">
              <a:spcBef>
                <a:spcPct val="20000"/>
              </a:spcBef>
            </a:pPr>
            <a:r>
              <a:rPr lang="en-GB" sz="3200" dirty="0" smtClean="0"/>
              <a:t>Roll dice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3200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2987824" y="188640"/>
            <a:ext cx="2386608" cy="316835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3200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GB" sz="3200" dirty="0"/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rt</a:t>
            </a:r>
            <a:r>
              <a:rPr kumimoji="0" lang="en-GB" sz="3200" b="0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90</a:t>
            </a:r>
            <a:endParaRPr kumimoji="0" lang="en-GB" sz="3200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5724128" y="188640"/>
            <a:ext cx="2386608" cy="316835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3200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GB" sz="3200" dirty="0"/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sz="3200" dirty="0" smtClean="0"/>
              <a:t>lt 90</a:t>
            </a:r>
            <a:endParaRPr kumimoji="0" lang="en-GB" sz="3200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2987824" y="3501008"/>
            <a:ext cx="2386608" cy="316835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3200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GB" sz="3200" dirty="0"/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sz="3200" dirty="0"/>
              <a:t>l</a:t>
            </a:r>
            <a:r>
              <a:rPr kumimoji="0" lang="en-GB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</a:t>
            </a:r>
            <a:r>
              <a:rPr kumimoji="0" lang="en-GB" sz="3200" b="0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45</a:t>
            </a:r>
            <a:endParaRPr kumimoji="0" lang="en-GB" sz="3200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5724128" y="3501008"/>
            <a:ext cx="2386608" cy="316835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3200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GB" sz="3200" dirty="0"/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sz="3200" dirty="0"/>
              <a:t>r</a:t>
            </a:r>
            <a:r>
              <a:rPr kumimoji="0" lang="en-GB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</a:t>
            </a:r>
            <a:r>
              <a:rPr kumimoji="0" lang="en-GB" sz="3200" b="0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45</a:t>
            </a:r>
            <a:endParaRPr kumimoji="0" lang="en-GB" sz="3200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Down Arrow 13"/>
          <p:cNvSpPr/>
          <p:nvPr/>
        </p:nvSpPr>
        <p:spPr>
          <a:xfrm>
            <a:off x="1331640" y="4725144"/>
            <a:ext cx="288032" cy="7920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5" name="Bent Arrow 14"/>
          <p:cNvSpPr/>
          <p:nvPr/>
        </p:nvSpPr>
        <p:spPr>
          <a:xfrm>
            <a:off x="3851920" y="2204864"/>
            <a:ext cx="576064" cy="576064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6" name="Bent Arrow 15"/>
          <p:cNvSpPr/>
          <p:nvPr/>
        </p:nvSpPr>
        <p:spPr>
          <a:xfrm flipH="1">
            <a:off x="6588224" y="2204864"/>
            <a:ext cx="576064" cy="576064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7" name="Right Arrow 16"/>
          <p:cNvSpPr/>
          <p:nvPr/>
        </p:nvSpPr>
        <p:spPr>
          <a:xfrm rot="12854178">
            <a:off x="3616508" y="5403693"/>
            <a:ext cx="792088" cy="4310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8" name="Right Arrow 17"/>
          <p:cNvSpPr/>
          <p:nvPr/>
        </p:nvSpPr>
        <p:spPr>
          <a:xfrm rot="18865110">
            <a:off x="6731071" y="5360359"/>
            <a:ext cx="700729" cy="31374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9" name="TextBox 18"/>
          <p:cNvSpPr txBox="1"/>
          <p:nvPr/>
        </p:nvSpPr>
        <p:spPr>
          <a:xfrm rot="16200000">
            <a:off x="6215474" y="3251890"/>
            <a:ext cx="5487721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r>
              <a:rPr lang="en-GB" dirty="0" smtClean="0"/>
              <a:t>©Rob </a:t>
            </a:r>
            <a:r>
              <a:rPr lang="en-GB" dirty="0" smtClean="0"/>
              <a:t>Kempner </a:t>
            </a:r>
            <a:r>
              <a:rPr lang="en-GB" dirty="0" smtClean="0"/>
              <a:t>and Gabriel Kyne – www.makingpi.com</a:t>
            </a:r>
            <a:endParaRPr lang="en-GB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88640"/>
            <a:ext cx="2386608" cy="3168352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>
              <a:buNone/>
            </a:pPr>
            <a:endParaRPr lang="en-GB" dirty="0" smtClean="0"/>
          </a:p>
          <a:p>
            <a:pPr>
              <a:buNone/>
            </a:pPr>
            <a:endParaRPr lang="en-GB" dirty="0"/>
          </a:p>
          <a:p>
            <a:pPr algn="ctr">
              <a:buNone/>
            </a:pPr>
            <a:r>
              <a:rPr lang="en-GB" dirty="0"/>
              <a:t>c</a:t>
            </a:r>
            <a:r>
              <a:rPr lang="en-GB" dirty="0" smtClean="0"/>
              <a:t>lear</a:t>
            </a:r>
          </a:p>
          <a:p>
            <a:pPr algn="ctr">
              <a:buNone/>
            </a:pPr>
            <a:endParaRPr lang="en-GB" dirty="0"/>
          </a:p>
          <a:p>
            <a:r>
              <a:rPr lang="en-GB" sz="2000" dirty="0" smtClean="0"/>
              <a:t>The board is cleared and all go to start</a:t>
            </a:r>
          </a:p>
          <a:p>
            <a:pPr algn="ctr">
              <a:buNone/>
            </a:pPr>
            <a:endParaRPr lang="en-GB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3059832" y="188640"/>
            <a:ext cx="2386608" cy="25488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012160" y="188640"/>
            <a:ext cx="2386608" cy="25488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3131840" y="188640"/>
            <a:ext cx="2386608" cy="25488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5940152" y="260648"/>
            <a:ext cx="2386608" cy="25488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251520" y="3501008"/>
            <a:ext cx="2386608" cy="316835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77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GB" sz="32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GB" sz="3200" dirty="0"/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sz="4100" dirty="0" smtClean="0"/>
              <a:t>repeat</a:t>
            </a:r>
            <a:r>
              <a:rPr lang="en-GB" sz="3200" dirty="0" smtClean="0"/>
              <a:t> [ ]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GB" sz="3200" dirty="0"/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GB" sz="2400" dirty="0" smtClean="0"/>
              <a:t>Pick another card and repeat operation</a:t>
            </a: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GB" sz="2400" dirty="0" smtClean="0"/>
              <a:t>Roll the dice to see how many times</a:t>
            </a:r>
            <a:endParaRPr lang="en-GB" sz="2400" dirty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3200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GB" sz="3200" dirty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3200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2987824" y="188640"/>
            <a:ext cx="2386608" cy="316835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3200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GB" sz="3200" dirty="0"/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home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GB" sz="3200" dirty="0"/>
          </a:p>
          <a:p>
            <a:pPr marL="342900" indent="-342900" algn="ctr">
              <a:spcBef>
                <a:spcPct val="20000"/>
              </a:spcBef>
              <a:buFont typeface="Arial" pitchFamily="34" charset="0"/>
              <a:buChar char="•"/>
            </a:pPr>
            <a:r>
              <a:rPr lang="en-GB" sz="2000" dirty="0" smtClean="0"/>
              <a:t>You go to start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3200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5724128" y="188640"/>
            <a:ext cx="2386608" cy="316835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3200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GB" sz="3200" dirty="0"/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sz="3200" dirty="0" smtClean="0"/>
              <a:t>wait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32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indent="-342900" algn="ctr">
              <a:spcBef>
                <a:spcPct val="20000"/>
              </a:spcBef>
              <a:buFont typeface="Arial" pitchFamily="34" charset="0"/>
              <a:buChar char="•"/>
            </a:pPr>
            <a:r>
              <a:rPr lang="en-GB" sz="2000" dirty="0" smtClean="0"/>
              <a:t>Miss a turn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3200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6" name="Content Placeholder 2"/>
          <p:cNvSpPr txBox="1">
            <a:spLocks/>
          </p:cNvSpPr>
          <p:nvPr/>
        </p:nvSpPr>
        <p:spPr>
          <a:xfrm>
            <a:off x="2987824" y="3501008"/>
            <a:ext cx="2386608" cy="316835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3200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GB" sz="3200" dirty="0"/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rt</a:t>
            </a:r>
            <a:r>
              <a:rPr kumimoji="0" lang="en-GB" sz="3200" b="0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180</a:t>
            </a:r>
            <a:endParaRPr kumimoji="0" lang="en-GB" sz="3200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7" name="Content Placeholder 2"/>
          <p:cNvSpPr txBox="1">
            <a:spLocks/>
          </p:cNvSpPr>
          <p:nvPr/>
        </p:nvSpPr>
        <p:spPr>
          <a:xfrm>
            <a:off x="5796136" y="3501008"/>
            <a:ext cx="2386608" cy="316835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3200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GB" sz="3200" dirty="0"/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sz="3200" dirty="0"/>
              <a:t>l</a:t>
            </a:r>
            <a:r>
              <a:rPr kumimoji="0" lang="en-GB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</a:t>
            </a:r>
            <a:r>
              <a:rPr kumimoji="0" lang="en-GB" sz="3200" b="0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180</a:t>
            </a:r>
            <a:endParaRPr kumimoji="0" lang="en-GB" sz="3200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8" name="Curved Left Arrow 27"/>
          <p:cNvSpPr/>
          <p:nvPr/>
        </p:nvSpPr>
        <p:spPr>
          <a:xfrm>
            <a:off x="3995936" y="5373216"/>
            <a:ext cx="432048" cy="792088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9" name="Curved Right Arrow 28"/>
          <p:cNvSpPr/>
          <p:nvPr/>
        </p:nvSpPr>
        <p:spPr>
          <a:xfrm>
            <a:off x="6876256" y="5301208"/>
            <a:ext cx="432048" cy="720080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 rot="16200000">
            <a:off x="6215474" y="3251890"/>
            <a:ext cx="5487721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r>
              <a:rPr lang="en-GB" dirty="0" smtClean="0"/>
              <a:t>©Rob </a:t>
            </a:r>
            <a:r>
              <a:rPr lang="en-GB" dirty="0" smtClean="0"/>
              <a:t>Kempner </a:t>
            </a:r>
            <a:r>
              <a:rPr lang="en-GB" dirty="0" smtClean="0"/>
              <a:t>and Gabriel Kyne – www.makingpi.com</a:t>
            </a:r>
            <a:endParaRPr lang="en-GB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75000"/>
            </a:schemeClr>
          </a:solidFill>
        </p:spPr>
        <p:txBody>
          <a:bodyPr/>
          <a:lstStyle/>
          <a:p>
            <a:r>
              <a:rPr lang="en-GB" dirty="0" smtClean="0"/>
              <a:t>Counters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1329"/>
            <a:ext cx="8229600" cy="201968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GB" dirty="0" smtClean="0"/>
              <a:t>Use counters which have definite forward position like a triangle or little car, figure, etc...</a:t>
            </a:r>
          </a:p>
          <a:p>
            <a:r>
              <a:rPr lang="en-GB" dirty="0" smtClean="0"/>
              <a:t>If in doubt use the ones below</a:t>
            </a:r>
            <a:endParaRPr lang="en-GB" dirty="0"/>
          </a:p>
        </p:txBody>
      </p:sp>
      <p:sp>
        <p:nvSpPr>
          <p:cNvPr id="18434" name="AutoShape 2" descr="data:image/jpeg;base64,/9j/4AAQSkZJRgABAQAAAQABAAD/2wCEAAkGBxQREBUUEBQWFBQUFhkbGBYWGRgXGBcWGBcXFhkXFxgdHighGhooHBcXITIhJSorMTAuFx8zODQtNygtMCsBCgoKDAwMDwwMDiwZFBksLCsrKyssLCsrKysrKywrKysrKyssKysrKysrKysrKysrKysrKysrKysrKyssKysrK//AABEIAQAAxQMBIgACEQEDEQH/xAAcAAEAAgIDAQAAAAAAAAAAAAAABwgFBgIDBAH/xABTEAABAwIDBAQGDAoHBwUAAAABAAIDBBEFITEGBxJBEyJRYQhCUnGB0RQXIyUyU2JykZOhsSQ1Q2NzgpKys8FVdISiwtLTFRYzg7TD8WSUo8Th/8QAFQEBAQAAAAAAAAAAAAAAAAAAAAH/xAAUEQEAAAAAAAAAAAAAAAAAAAAA/9oADAMBAAIRAxEAPwCcUREBERAREQEREBERAREQF56+tjgifLM8MjYCXOcbAAL0Kvm/ra8z1AoYXe5QEGWxyfMcw09oYPtJ7Ag9W1W/OVz3Mw2JrGA2Eso4nu72svZo89/MFHeK7b4hUm81ZMQfFa8xt/ZZYLX0RHsw/FJoJRLBLJHIDfja4g+ntHcVNuwO+hspZBiYEbyQBUNyY4nIdI3xPnDLzBQMiC7gK+rR9zWNmrwiEvPE+Euhce3gtwX7+jcxbwiiIiAiIgIiICIiAiIgIiICIiAiIgIiIPhVft5m6ttDSS1jKiWZ/SgvDw34MjiHOJGZPE5ueWpVgl4sbw1lVTSwSi7JWOafMRa47xr6EFL0XKRhaS06tJB84NiuKIIiILG+DzSuZhcj3aS1L3N+a1kbL/tNcPQpQUZbgsbZNhnscZSUr3Bw5lsj3SNf5ruc39VSaiiIiAiIgIiICIiAiIgIiICIiAiIgIiICIiCre8Xd/U4eZKmUxmGWocGcDiXdcve3iBaLZC2uq0ZXTxTD2VEMkMw4o5WOY4adVwLTY8jY6qAsS3IVfs0x07mexSbtme4XYwn4LmDNzxnoLGwzbewCKUUrb0t1zMPpIp6Tje2Pq1BdmSSerLbRrb9UgaXb3lRSiPTQ4hLASYJZIi4cLjG5zCW3BsSDpcA+hWA3NbwhVQexq2ZvsmMhrHSOAdOwg2tf4bxYg8zke1V2RBd1FDe5PeI6cigrX8Ugb7hK45vA1icdS4DMHmAb5gXmRFEREBERAREQEREBERAREQEWOrsdghnhglka2aoJEbObuEEk9wytc6nJZFAREQEREBERBBO/jbCpEpoGMfDAQC55FvZGhs0/Fi9j2kZ5awwpP3/AGPmfEW0zXe50rBkD+VeA5xPeG8I7s+1RgiCIiDtpqh0b2vjcWvY4Oa4atc03BHpVq92m2LcUoxIbCeOzJmjk+2TgPJcMx6RyVT1vO53aP2FicYcbRVFopOy7j7m70OsL9jiirSIiICIiAiIggXfZtnWRV8cMJlpo4LPY8dXpnkfDB0cwAlvD86/YNu3bb1oq/hgq+GGqyAOkcx+QfFf8k+i+g3TajZqnxGAw1TOJurXDJ7HeUx3I/fzVaNvtgajCpOuDJTuPuc7Rl3NePEf9h5HsC16KBd2u+B0XBTYm4vj0ZUnNzOwS83N+XqOd9RO8MzXtDmODmuFw5pBBB0II1CDmtV2820jw2IAAy1MvVgp23LnuJsCQM+G/wBOgUf79ds6mmqYaaknfD7kXylhAJL3ENHFqLBhOVvhBQz/ALXn6Zs/TymZvwZS9xkFshZxN+Z+lBZrYTZGSJ7q7EXdLiE46xNiIGH8lHyFhkSPMMtd2UG7vN8zg5sGKm4Js2pAA4ewTNHL5Q9I5ib4pQ5oc0hzXC4INwQdCCNQg5oiICIiAo63t7whh0Jgp3A1crcufQsOXSOHleSD59Bnl94+20eFU3Fk6eS4hj7XDV7vkNuL9uQ5qrGIV0k8r5Z3l8kji5zjqSfuHYBkAg6ZHlxLnEucSSSTcknMknmbriiIgiIgL6D2ZHtXxEFvtg8c9nYdT1F7ufGA/wDSM6j/AO80+ghZ9Q34OWMcUFTSuP8Aw3iRvzZBwuA7g5gP66mRFEREBERAXRXUcc0bo5mNkjeLOa4XBB5ELvXGR4aCXEAAXJOQAGZJPIIK470t1xw5rqmldx0vEOJrj14S42Av47LkAHUZXvqsRsBvIqcLPR/8WmJzidnwE+NFmLHnw3se4m636plftPiXRM4m4VRuu5wuOmf3d5zA8lpJyLgF27ydzzJAajC2hjwOtTDJj7c4vJd3aHuOoePazYaLGKcV+FTmonI91bI7rSkZ8JGQikaMgywbYDTUw3iFBLTyGOeN8Txq17S0/QeXesls3tFVYXUmSncY3g8MkbweF3CbFkjDzBuORHKysPsntXQY7CGTRROmaLvp5mskLe10fEOs3vGlxeyCrt1t+xW8aswyzY3CWC+cEly0dvA7Vh10yzzBVlqLZWhhcHw0dNG4aObDGHDzEC4Ud7yd0DKgvqMNAjmOb4dI5DzLPIf9h7syQ2TZDejQ19m8fseY/kpSBc/If8F/2HuW8KlFZSvikdHKxzHsNnMcLOaRyIK2HZ/eBiFEA2Cpf0Y/JyWkZbsAdctHzSEFtl0VtWyGN0kr2sjYCXOcbBoHMlV8g3614HWhpn9/DI37nrXNtt41XijGxzcEcTTfo4uINe7k59ySbchog7N6u2DMUrRJCwtiiZ0bHOvxSDiLuMt0aLnIa217BpaIiCLf92m7eXEZuOdroqWNxD3EFrpHNNjEy+d7ixPLPmsDvAwaOixKop4TeON44dTwte0PDCTqW8Vr9yDXkREBERBvu5HFOgxiJpPVna+I+cjjb/eYB6VaBUz2dq+hrKeW9ujnidfua9pP2K5iKIiICIiAoj3jbQS4nVjBsMdmT+FTD4LGgjiYSOQ8btNm9oWb3qbauo2NpKK766p6sbW5mNrjw8dvKOYb5ieWeR3abFtwuls+z6mXrTya3dqGA6lrb68zc87AM5szgMVBSx09OLMYMyfhPd4z3dric1lERBom8fdtBijTIy0NUB1ZQMn20bKBqPlajvGSrniNBVYZV8EgfBUREOa4Gx7nscNWnPMd4Vx1gdr9k6fE4DFUtzF+CRuT43drT940KDRd2u9yOq4afEC2KoOTJdI5TyB5MefoJ0sSApYVSNuNiKnCpeGcccTiRHM0dR/cfJfbxT32uM1uO7Xe4+k4afES6WnyDZfhSRDSzub2faO/RBLG3m7+mxVl5B0c7RZk7QOIdjXjx29x7TYhV42t2CrcNceniLohpPGC6MjvOrD3Ot6Va6jq2TRtkie18bxdrmkFrgeYIWKxDa6gheY56unY/mx0jLjucL5elBT5FaWs2JwfEgXsigcT+Upnhpv2nozYnzharXbhKcvBhq5WMv1mvY2Q27GuHDY95BQQVR0r5pGxwsdJI82axgLnOPcAp43ZbohTuZVYiA6ZtnMgFnNjdqHPOjnjkBkO/llxiGDbORljC0zW6wZaWof88+KO4loUY7Zb4Kys4o6b8EhOXUN5XD5Uni+ZtvOUEw7aby6PDbsLumqB+RjIJB/OO0Z6c+4qsmM4i6pqJZ5PhTSOeeduIk2HcNPQvGSviIIiICIiD47RXZpZeNjXeU0H6QCqTlXH2RqOlw+kk8umhd6TG0lFZZERB4saxFtLTSzvBLYY3PcG24iGNLiBcgXyUYVe/mk6N3RU9QZOE8AeGNaXWy4iHkgX7ApI2ppjLQ1MbWdIXwSgRg24yWOAZfK1zl6VXgbDVv8AQx+uf/qIO3YXbmlp6uavxJs09ZK48LmNaWRtIAJbdws7xR2NFhqVIPt70HxNT+zH/nUdf7j1n9Cn66T/AFF9/wBxqz+hT9fJ/qoJE9veg+Jqf2Y/865xb86FxAbBVEnQBjCf31GNfsnUwRPlmwfgjjaXOcZ5LNaNTlJdZDZumb0IdS0DZJ5W3DGySXIsTbic/IAZlBJUu96naLupKwD5kZ+wPXg9veg+Jqf2Y/8AOtabhOKN4XPwprmnVrZTxD/5NVxxHYuUTNlZhAl478TelcM7ZGxkt/4QZ3FN8uF1MToaimqJI3izmuZGQf7+R5gjMKEcd9jdO40Rl6A5tEwAe3taSCQ4DkcvXLLdjnuYxxwdjCXi7eK5AuRmQ/Neas3dyuc9zMNjvyZ0sreQ7JbDO/JBGdFtFVQwPp4aiWOF5u5jXEAnutmL8wLX53WLAUm4ju4rJ2xCOibT9W54Txm4AycS65OfbyW6bObmaWOk/Dh01Qc3Fj3NEWXwGgGzrcyR5kRAVPM6N3FG5zHDRzSWn6QstLtbXOj6N1ZUlnYZX59xN7kdxU34ruVopZLskmiaGi4b0YbqfkarKUe6rC2QtY+na/5cj5BI/vLmubbzAIqsa+Kzx3VYUY3D2OGgn42QlumXEXEjTt5rqZufwvK8Ds/FM0v8nIisy76KkfM8MiaXvNzwt1sBck9gABJJVnqXdhhTCeGjYSNekfK8D0OeQvDtvFTYbR8FJTQxuq3iIuija09Gc38ZAuRbq883hFVoRbLimA3kmku2GJhFurkeo2/CB3/aVraI+IiICtfulrBLgtG4eLHwHzxudH/hVUFZ/cdC5uCwcQI4nyuF/JMjgD5ja/pRW/IiICIiAiIg1feebYPW/oHKJtyuLNkrIYS13HHE/PKxAbwi2etnWUq71nWwWs/Rfe5oULbgm3xf+zy/exBY0tccvtNv5arm0Zi2jR9q+9H3n6VzAtog87jkBzDr+i6+tsHX5G+f7PqXoRB5I3DqdwN+7RALNdyu36dV61Gu3m9ynoXOgpmipqBcGxtFG7Sz3c3DyR6SEEhSP4iR4thn33/8LHV2NU9OPwmogjbzbI5rT+rc5qBcf2yrKtzmvqpI2Zngge1jSxti43YC61uKwcTmB2rT8Pp45G8Ti0uJdxGR13N8jxh572Nzlkgn/EN6uGxxSFkxmLXZNjabm3D8Hj4QfOFjZ97sMg44GsAIF+lkDXNtnbhGh9KhhmHQNtd3Hfh8cDLjYC7TK4Lss9NezyGijaYTn7o4XDnCwaCGuuQBzvY30CIk+fe7NUOljZJHTg24Hhgz9L7jXttcLWsTxt0ksJq619RIH+U0RMBtclreqNB36LW3YXGeZBI+MZwgkPOmtgWgWv4+uWfJuERkdXidYnISR9YAsAcMuqDxE2Pk25orL4rWRVLJYjIxpYQY3FwDXdUHXQ5kg+hajUQcHD1mu4m36pvbuPesycHhvbpDk5w+E25ILha1svgg3z100WEnYA5wGYDiAdbgG1780R1oiICtRucxM1GDUxdrEDF6InFrf7gaqrqz24unLMFhJ8d8rh5ukc0fuorf0REBERAREQadvfdbBKz5jftkYFD/AIPo993d1NJ+/EFLe+l1sCq/NEPpniH81E/g8j32k7qWT+JCEFjkREBERBiNroZn0FS2lcWTGF/RuGvFwmwHYTpfldU5Cu6qmbzsC9g4pURAWY53SR9nBJd1h3A8Tf1UGrtcRoSL9mWXYuKIiC5OcTa5Jtp3eZcUQFyY8tN2kg9oNiuKIBREQEREHbS075XtjjaXve4Na0aucTYAelXF2awoUlHBTjPoYmMJ7XADiPpNz6VDng6NpnSVAfE01UdnMlOZ6Jw4S1oOTSDqQLnj7lOyKIiICIiAiIg0ffZ+Iqv/AJP/AFMKizwdfxrL/VH/AMaBSlvtPvHVd5h/6iJRf4OjffSc9lI4fTND6kFiUREBERAUQeERgHSU0VYwdaB3BIfzch6pPmfYfrqX14cbwxlVTSwS/AmY5h7RxC1x3g5jzIKYIvXi2HSUs8kEwtJE8td2XB1HcRmD2FeREFl8LrqVlPM2el6aZ1uhk6R7BGdDxtaQHDmO/nZYhEBERARFyewg2IIPYRY5i4+xB68IwqarmbDTRuklfo1v3k6Bo5k5Bb1DuUxN2ogZ86W/7rSpG8H2ijbhjpQxokfM8OfbrOa23C0nWwucu9Sgio13WbsXYVK+onmbJM+PgDYwQxrS4OOZzcSWt5CykpEQEREBERAREQaFvxPvJUfOh/jRqOfBxb+H1J/9P98jfUpE36H3km+fD/FatA8G9v4XVH8yz7X/AP4gn5ERAREQEREEM7/NjC9gxCBvWjAbO0DMs0bL+roe4g+KoIV2pYw5pa4BzXAgg5gg5EEcwqtb09ijhdZaME0013Qu14fKiJ7W3HnBHeg0pEREEREEgbnZ8OFYG4hEXSvcBA95DoWuOgcy3widHG40yGpxu9n8dVn6Rv8ADYtRXorq2SeQyTPdJI63E9xu51gGgk8zYDNBY3cB+Jx+nl/wqSFG24D8T/8APl/wqSUUREQEREBERAREQR7v3PvLL+ki/iBaP4No/CKw/mo/3nrdt/J95n/pYv3lpng2D3at/RxfvSIJ3REQEREBERAWA252ZZiVFJTvsHEcUbyPgSgHhd9pB7iVn0QUnqqd0Uj45Bwvjc5rmnUOaS1w9BBXUpL387PmnxL2Q0e51bQ7uErAGvHpHC7zuKjREEREBERBuO7jb2XCp+clM8+6xf8Acj7Hj6CMjyItDhWJRVMLJqd4kjkF2uHMfyI0IOhCpat43ZbwZMKl4X3kpZD7pGNWnTpI/ldo528yKtKi8mF4lFUwsmp3iSOQXa5uhH8iDkQcwQvWgIiICIiAiIgjjf6fed3fNF95K1Hwax7pXfNg++VbV4QTvegd9RH9zytY8GkdavPdT/8AfQTkiIgIiICIiAiIg1Lehsv/ALRw6SNovNH7pD+kaD1f1hdvpCqgVdxVp33bJ+wq7p4m2gqyXC2jZtZG9178Q857EEcIiIjNUmzcs1DJVw+6MgfwzMA68bbBzZLc2HME8uE8s1hVJG4fG+gxPoXHqVbCwg6cbbvZ9nGP1lr28yhjgxaqigY2ONsg4WNFmt4mMcQByFyckGsIiIN43YbfPwqfhkJdSSH3RmvAdOlYPKHMcwO2ytBSVLJY2yRuD2PaHNc03DmkXBB7LKk6mzcFtkG8VBUSWBN6bi7TcvjB/vAd7kVOKIiAiIgIiIIv8Id1sKj76qP9yU/yWv8Ag0a4h/Zv/sLOeEZ+K4f62z+DOsR4NTepXHtdAPoEvrQTWiIgIiICIiAiIgLAbcbNMxKikp32DnC8bz4krfgu83I9xKz6j/eLvPgw5r4oS2astYRjNsZPjSkaW14RmctAboK8bUYBJh9S6mmdG+RgBcY3FzRxC4BuAQbWNrcwsSu+tq3zSPllcXySOLnOOrnE3JXQiPRh9a6CaOaPJ8T2vb85hDh9y2PepMH4xVPabh5jcCNCHQxkfesDhuET1JtTwSzEm3ubHO+kgWHpXo2nopYKkxVAtLHHC1wuDwlsEYDbjI2Fhl2IJQ3dbvqbFcFvIOjnbNKGTsA4gOrZrx47e46ciFoG22xFRhT2CpLCJS/o3MN+IR8FyQR1fhty86m3wf8A8Uf2iX/CtC8IXGmzV0NOw39jRu4z2PlLSW+cNYw/rIqKVsWw+y1TiNU1lLdnA5rnz5hsIBuHX8rsaMzbsBIxeC4VJV1EdPALySuDW9g7XHsaBck9gVudltn4cPpWU9OLNYM3eM9/jPd2kn1aBBlWjLtRfUQEVYvbjxX46P6pnqT248V+Oj+qZ6kFnUVYvbjxX46P6lnqT24sW+Oj+pZ6kEj+EYfeyD+tt/gzLweDY33CsP5yP7Gu9ai/anbutxKJsVW9rmMfxgNY1p4g1zdR3OK4bK7a1mGseyjc1rZHBzuJgdmBYa9yC3CKsntw4t8az6lnqT24MW+NZ9Sz1ILNoqye3Bi3xjPqWepPbgxf4xn1LPUgs2irL7cGL/GM+pb6k9uDF/jGfUt9SCzSKsvtv4v5bPqG+pffbexfy2/UN9SDeN7+891O51Fh7rS6TTD8nf8AJx/nO0+Lpr8GBHuJJJNyTck5kk6kntXsxGZ80jpHRBrnEl3AxwBJ1NrkD0WXqwrEpKY3ZTQvd5UsHSn6H3A9AQerZfYusxFwFLC4s5yv6kQ/XOvmbc9ynPYndBSUYD6oCrn7Xj3JnzIzqflOvpkAovj3t4uAAHMAGgEDQB5sly9t7F/Kb9QPUgspFE1oAaA0DQAAAegKqu938d1nz2fwo1lvbdxjym/UD1LTMbraisqJKidrnSyEFxDC0XDQ0WAGWQCCcdz2JtpNnpqh/wAGGSd9u3ha0gek2HpUCVdRJUzOe+75ZnkmwJLnvN7Ac8zYBZiHaCsZQPoGgimkdxOb0Z4ieJrvhWva7QuvZrGKmgk6Wnib0nJ8kPSFnzLjqk9ozQTvue3ff7OiNRVAey5hpr0MZz4AfKOrj5hyuZJVafbbxjtb9QPUvvttYz2t/wDbj1ILKooI2V3jYpUdJ0xHV4be4huvFfl3BfUH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8436" name="AutoShape 4" descr="data:image/jpeg;base64,/9j/4AAQSkZJRgABAQAAAQABAAD/2wCEAAkGBxQREBUUEBQWFBQUFhkbGBYWGRgXGBcWGBcXFhkXFxgdHighGhooHBcXITIhJSorMTAuFx8zODQtNygtMCsBCgoKDAwMDwwMDiwZFBksLCsrKyssLCsrKysrKywrKysrKyssKysrKysrKysrKysrKysrKysrKysrKyssKysrK//AABEIAQAAxQMBIgACEQEDEQH/xAAcAAEAAgIDAQAAAAAAAAAAAAAABwgFBgIDBAH/xABTEAABAwIDBAQGDAoHBwUAAAABAAIDBBEFITEGBxJBEyJRYQhCUnGB0RQXIyUyU2JykZOhsSQ1Q2NzgpKys8FVdISiwtLTFRYzg7TD8WSUo8Th/8QAFQEBAQAAAAAAAAAAAAAAAAAAAAH/xAAUEQEAAAAAAAAAAAAAAAAAAAAA/9oADAMBAAIRAxEAPwCcUREBERAREQEREBERAREQF56+tjgifLM8MjYCXOcbAAL0Kvm/ra8z1AoYXe5QEGWxyfMcw09oYPtJ7Ag9W1W/OVz3Mw2JrGA2Eso4nu72svZo89/MFHeK7b4hUm81ZMQfFa8xt/ZZYLX0RHsw/FJoJRLBLJHIDfja4g+ntHcVNuwO+hspZBiYEbyQBUNyY4nIdI3xPnDLzBQMiC7gK+rR9zWNmrwiEvPE+Euhce3gtwX7+jcxbwiiIiAiIgIiICIiAiIgIiICIiAiIgIiIPhVft5m6ttDSS1jKiWZ/SgvDw34MjiHOJGZPE5ueWpVgl4sbw1lVTSwSi7JWOafMRa47xr6EFL0XKRhaS06tJB84NiuKIIiILG+DzSuZhcj3aS1L3N+a1kbL/tNcPQpQUZbgsbZNhnscZSUr3Bw5lsj3SNf5ruc39VSaiiIiAiIgIiICIiAiIgIiICIiAiIgIiICIiCre8Xd/U4eZKmUxmGWocGcDiXdcve3iBaLZC2uq0ZXTxTD2VEMkMw4o5WOY4adVwLTY8jY6qAsS3IVfs0x07mexSbtme4XYwn4LmDNzxnoLGwzbewCKUUrb0t1zMPpIp6Tje2Pq1BdmSSerLbRrb9UgaXb3lRSiPTQ4hLASYJZIi4cLjG5zCW3BsSDpcA+hWA3NbwhVQexq2ZvsmMhrHSOAdOwg2tf4bxYg8zke1V2RBd1FDe5PeI6cigrX8Ugb7hK45vA1icdS4DMHmAb5gXmRFEREBERAREQEREBERAREQEWOrsdghnhglka2aoJEbObuEEk9wytc6nJZFAREQEREBERBBO/jbCpEpoGMfDAQC55FvZGhs0/Fi9j2kZ5awwpP3/AGPmfEW0zXe50rBkD+VeA5xPeG8I7s+1RgiCIiDtpqh0b2vjcWvY4Oa4atc03BHpVq92m2LcUoxIbCeOzJmjk+2TgPJcMx6RyVT1vO53aP2FicYcbRVFopOy7j7m70OsL9jiirSIiICIiAiIggXfZtnWRV8cMJlpo4LPY8dXpnkfDB0cwAlvD86/YNu3bb1oq/hgq+GGqyAOkcx+QfFf8k+i+g3TajZqnxGAw1TOJurXDJ7HeUx3I/fzVaNvtgajCpOuDJTuPuc7Rl3NePEf9h5HsC16KBd2u+B0XBTYm4vj0ZUnNzOwS83N+XqOd9RO8MzXtDmODmuFw5pBBB0II1CDmtV2820jw2IAAy1MvVgp23LnuJsCQM+G/wBOgUf79ds6mmqYaaknfD7kXylhAJL3ENHFqLBhOVvhBQz/ALXn6Zs/TymZvwZS9xkFshZxN+Z+lBZrYTZGSJ7q7EXdLiE46xNiIGH8lHyFhkSPMMtd2UG7vN8zg5sGKm4Js2pAA4ewTNHL5Q9I5ib4pQ5oc0hzXC4INwQdCCNQg5oiICIiAo63t7whh0Jgp3A1crcufQsOXSOHleSD59Bnl94+20eFU3Fk6eS4hj7XDV7vkNuL9uQ5qrGIV0k8r5Z3l8kji5zjqSfuHYBkAg6ZHlxLnEucSSSTcknMknmbriiIgiIgL6D2ZHtXxEFvtg8c9nYdT1F7ufGA/wDSM6j/AO80+ghZ9Q34OWMcUFTSuP8Aw3iRvzZBwuA7g5gP66mRFEREBERAXRXUcc0bo5mNkjeLOa4XBB5ELvXGR4aCXEAAXJOQAGZJPIIK470t1xw5rqmldx0vEOJrj14S42Av47LkAHUZXvqsRsBvIqcLPR/8WmJzidnwE+NFmLHnw3se4m636plftPiXRM4m4VRuu5wuOmf3d5zA8lpJyLgF27ydzzJAajC2hjwOtTDJj7c4vJd3aHuOoePazYaLGKcV+FTmonI91bI7rSkZ8JGQikaMgywbYDTUw3iFBLTyGOeN8Txq17S0/QeXesls3tFVYXUmSncY3g8MkbweF3CbFkjDzBuORHKysPsntXQY7CGTRROmaLvp5mskLe10fEOs3vGlxeyCrt1t+xW8aswyzY3CWC+cEly0dvA7Vh10yzzBVlqLZWhhcHw0dNG4aObDGHDzEC4Ud7yd0DKgvqMNAjmOb4dI5DzLPIf9h7syQ2TZDejQ19m8fseY/kpSBc/If8F/2HuW8KlFZSvikdHKxzHsNnMcLOaRyIK2HZ/eBiFEA2Cpf0Y/JyWkZbsAdctHzSEFtl0VtWyGN0kr2sjYCXOcbBoHMlV8g3614HWhpn9/DI37nrXNtt41XijGxzcEcTTfo4uINe7k59ySbchog7N6u2DMUrRJCwtiiZ0bHOvxSDiLuMt0aLnIa217BpaIiCLf92m7eXEZuOdroqWNxD3EFrpHNNjEy+d7ixPLPmsDvAwaOixKop4TeON44dTwte0PDCTqW8Vr9yDXkREBERBvu5HFOgxiJpPVna+I+cjjb/eYB6VaBUz2dq+hrKeW9ujnidfua9pP2K5iKIiICIiAoj3jbQS4nVjBsMdmT+FTD4LGgjiYSOQ8btNm9oWb3qbauo2NpKK766p6sbW5mNrjw8dvKOYb5ieWeR3abFtwuls+z6mXrTya3dqGA6lrb68zc87AM5szgMVBSx09OLMYMyfhPd4z3dric1lERBom8fdtBijTIy0NUB1ZQMn20bKBqPlajvGSrniNBVYZV8EgfBUREOa4Gx7nscNWnPMd4Vx1gdr9k6fE4DFUtzF+CRuT43drT940KDRd2u9yOq4afEC2KoOTJdI5TyB5MefoJ0sSApYVSNuNiKnCpeGcccTiRHM0dR/cfJfbxT32uM1uO7Xe4+k4afES6WnyDZfhSRDSzub2faO/RBLG3m7+mxVl5B0c7RZk7QOIdjXjx29x7TYhV42t2CrcNceniLohpPGC6MjvOrD3Ot6Va6jq2TRtkie18bxdrmkFrgeYIWKxDa6gheY56unY/mx0jLjucL5elBT5FaWs2JwfEgXsigcT+Upnhpv2nozYnzharXbhKcvBhq5WMv1mvY2Q27GuHDY95BQQVR0r5pGxwsdJI82axgLnOPcAp43ZbohTuZVYiA6ZtnMgFnNjdqHPOjnjkBkO/llxiGDbORljC0zW6wZaWof88+KO4loUY7Zb4Kys4o6b8EhOXUN5XD5Uni+ZtvOUEw7aby6PDbsLumqB+RjIJB/OO0Z6c+4qsmM4i6pqJZ5PhTSOeeduIk2HcNPQvGSviIIiICIiD47RXZpZeNjXeU0H6QCqTlXH2RqOlw+kk8umhd6TG0lFZZERB4saxFtLTSzvBLYY3PcG24iGNLiBcgXyUYVe/mk6N3RU9QZOE8AeGNaXWy4iHkgX7ApI2ppjLQ1MbWdIXwSgRg24yWOAZfK1zl6VXgbDVv8AQx+uf/qIO3YXbmlp6uavxJs09ZK48LmNaWRtIAJbdws7xR2NFhqVIPt70HxNT+zH/nUdf7j1n9Cn66T/AFF9/wBxqz+hT9fJ/qoJE9veg+Jqf2Y/865xb86FxAbBVEnQBjCf31GNfsnUwRPlmwfgjjaXOcZ5LNaNTlJdZDZumb0IdS0DZJ5W3DGySXIsTbic/IAZlBJUu96naLupKwD5kZ+wPXg9veg+Jqf2Y/8AOtabhOKN4XPwprmnVrZTxD/5NVxxHYuUTNlZhAl478TelcM7ZGxkt/4QZ3FN8uF1MToaimqJI3izmuZGQf7+R5gjMKEcd9jdO40Rl6A5tEwAe3taSCQ4DkcvXLLdjnuYxxwdjCXi7eK5AuRmQ/Neas3dyuc9zMNjvyZ0sreQ7JbDO/JBGdFtFVQwPp4aiWOF5u5jXEAnutmL8wLX53WLAUm4ju4rJ2xCOibT9W54Txm4AycS65OfbyW6bObmaWOk/Dh01Qc3Fj3NEWXwGgGzrcyR5kRAVPM6N3FG5zHDRzSWn6QstLtbXOj6N1ZUlnYZX59xN7kdxU34ruVopZLskmiaGi4b0YbqfkarKUe6rC2QtY+na/5cj5BI/vLmubbzAIqsa+Kzx3VYUY3D2OGgn42QlumXEXEjTt5rqZufwvK8Ds/FM0v8nIisy76KkfM8MiaXvNzwt1sBck9gABJJVnqXdhhTCeGjYSNekfK8D0OeQvDtvFTYbR8FJTQxuq3iIuija09Gc38ZAuRbq883hFVoRbLimA3kmku2GJhFurkeo2/CB3/aVraI+IiICtfulrBLgtG4eLHwHzxudH/hVUFZ/cdC5uCwcQI4nyuF/JMjgD5ja/pRW/IiICIiAiIg1feebYPW/oHKJtyuLNkrIYS13HHE/PKxAbwi2etnWUq71nWwWs/Rfe5oULbgm3xf+zy/exBY0tccvtNv5arm0Zi2jR9q+9H3n6VzAtog87jkBzDr+i6+tsHX5G+f7PqXoRB5I3DqdwN+7RALNdyu36dV61Gu3m9ynoXOgpmipqBcGxtFG7Sz3c3DyR6SEEhSP4iR4thn33/8LHV2NU9OPwmogjbzbI5rT+rc5qBcf2yrKtzmvqpI2Zngge1jSxti43YC61uKwcTmB2rT8Pp45G8Ti0uJdxGR13N8jxh572Nzlkgn/EN6uGxxSFkxmLXZNjabm3D8Hj4QfOFjZ97sMg44GsAIF+lkDXNtnbhGh9KhhmHQNtd3Hfh8cDLjYC7TK4Lss9NezyGijaYTn7o4XDnCwaCGuuQBzvY30CIk+fe7NUOljZJHTg24Hhgz9L7jXttcLWsTxt0ksJq619RIH+U0RMBtclreqNB36LW3YXGeZBI+MZwgkPOmtgWgWv4+uWfJuERkdXidYnISR9YAsAcMuqDxE2Pk25orL4rWRVLJYjIxpYQY3FwDXdUHXQ5kg+hajUQcHD1mu4m36pvbuPesycHhvbpDk5w+E25ILha1svgg3z100WEnYA5wGYDiAdbgG1780R1oiICtRucxM1GDUxdrEDF6InFrf7gaqrqz24unLMFhJ8d8rh5ukc0fuorf0REBERAREQadvfdbBKz5jftkYFD/AIPo993d1NJ+/EFLe+l1sCq/NEPpniH81E/g8j32k7qWT+JCEFjkREBERBiNroZn0FS2lcWTGF/RuGvFwmwHYTpfldU5Cu6qmbzsC9g4pURAWY53SR9nBJd1h3A8Tf1UGrtcRoSL9mWXYuKIiC5OcTa5Jtp3eZcUQFyY8tN2kg9oNiuKIBREQEREHbS075XtjjaXve4Na0aucTYAelXF2awoUlHBTjPoYmMJ7XADiPpNz6VDng6NpnSVAfE01UdnMlOZ6Jw4S1oOTSDqQLnj7lOyKIiICIiAiIg0ffZ+Iqv/AJP/AFMKizwdfxrL/VH/AMaBSlvtPvHVd5h/6iJRf4OjffSc9lI4fTND6kFiUREBERAUQeERgHSU0VYwdaB3BIfzch6pPmfYfrqX14cbwxlVTSwS/AmY5h7RxC1x3g5jzIKYIvXi2HSUs8kEwtJE8td2XB1HcRmD2FeREFl8LrqVlPM2el6aZ1uhk6R7BGdDxtaQHDmO/nZYhEBERARFyewg2IIPYRY5i4+xB68IwqarmbDTRuklfo1v3k6Bo5k5Bb1DuUxN2ogZ86W/7rSpG8H2ijbhjpQxokfM8OfbrOa23C0nWwucu9Sgio13WbsXYVK+onmbJM+PgDYwQxrS4OOZzcSWt5CykpEQEREBERAREQaFvxPvJUfOh/jRqOfBxb+H1J/9P98jfUpE36H3km+fD/FatA8G9v4XVH8yz7X/AP4gn5ERAREQEREEM7/NjC9gxCBvWjAbO0DMs0bL+roe4g+KoIV2pYw5pa4BzXAgg5gg5EEcwqtb09ijhdZaME0013Qu14fKiJ7W3HnBHeg0pEREEREEgbnZ8OFYG4hEXSvcBA95DoWuOgcy3widHG40yGpxu9n8dVn6Rv8ADYtRXorq2SeQyTPdJI63E9xu51gGgk8zYDNBY3cB+Jx+nl/wqSFG24D8T/8APl/wqSUUREQEREBERAREQR7v3PvLL+ki/iBaP4No/CKw/mo/3nrdt/J95n/pYv3lpng2D3at/RxfvSIJ3REQEREBERAWA252ZZiVFJTvsHEcUbyPgSgHhd9pB7iVn0QUnqqd0Uj45Bwvjc5rmnUOaS1w9BBXUpL387PmnxL2Q0e51bQ7uErAGvHpHC7zuKjREEREBERBuO7jb2XCp+clM8+6xf8Acj7Hj6CMjyItDhWJRVMLJqd4kjkF2uHMfyI0IOhCpat43ZbwZMKl4X3kpZD7pGNWnTpI/ldo528yKtKi8mF4lFUwsmp3iSOQXa5uhH8iDkQcwQvWgIiICIiAiIgjjf6fed3fNF95K1Hwax7pXfNg++VbV4QTvegd9RH9zytY8GkdavPdT/8AfQTkiIgIiICIiAiIg1Lehsv/ALRw6SNovNH7pD+kaD1f1hdvpCqgVdxVp33bJ+wq7p4m2gqyXC2jZtZG9178Q857EEcIiIjNUmzcs1DJVw+6MgfwzMA68bbBzZLc2HME8uE8s1hVJG4fG+gxPoXHqVbCwg6cbbvZ9nGP1lr28yhjgxaqigY2ONsg4WNFmt4mMcQByFyckGsIiIN43YbfPwqfhkJdSSH3RmvAdOlYPKHMcwO2ytBSVLJY2yRuD2PaHNc03DmkXBB7LKk6mzcFtkG8VBUSWBN6bi7TcvjB/vAd7kVOKIiAiIgIiIIv8Id1sKj76qP9yU/yWv8Ag0a4h/Zv/sLOeEZ+K4f62z+DOsR4NTepXHtdAPoEvrQTWiIgIiICIiAiIgLAbcbNMxKikp32DnC8bz4krfgu83I9xKz6j/eLvPgw5r4oS2astYRjNsZPjSkaW14RmctAboK8bUYBJh9S6mmdG+RgBcY3FzRxC4BuAQbWNrcwsSu+tq3zSPllcXySOLnOOrnE3JXQiPRh9a6CaOaPJ8T2vb85hDh9y2PepMH4xVPabh5jcCNCHQxkfesDhuET1JtTwSzEm3ubHO+kgWHpXo2nopYKkxVAtLHHC1wuDwlsEYDbjI2Fhl2IJQ3dbvqbFcFvIOjnbNKGTsA4gOrZrx47e46ciFoG22xFRhT2CpLCJS/o3MN+IR8FyQR1fhty86m3wf8A8Uf2iX/CtC8IXGmzV0NOw39jRu4z2PlLSW+cNYw/rIqKVsWw+y1TiNU1lLdnA5rnz5hsIBuHX8rsaMzbsBIxeC4VJV1EdPALySuDW9g7XHsaBck9gVudltn4cPpWU9OLNYM3eM9/jPd2kn1aBBlWjLtRfUQEVYvbjxX46P6pnqT248V+Oj+qZ6kFnUVYvbjxX46P6lnqT24sW+Oj+pZ6kEj+EYfeyD+tt/gzLweDY33CsP5yP7Gu9ai/anbutxKJsVW9rmMfxgNY1p4g1zdR3OK4bK7a1mGseyjc1rZHBzuJgdmBYa9yC3CKsntw4t8az6lnqT24MW+NZ9Sz1ILNoqye3Bi3xjPqWepPbgxf4xn1LPUgs2irL7cGL/GM+pb6k9uDF/jGfUt9SCzSKsvtv4v5bPqG+pffbexfy2/UN9SDeN7+891O51Fh7rS6TTD8nf8AJx/nO0+Lpr8GBHuJJJNyTck5kk6kntXsxGZ80jpHRBrnEl3AxwBJ1NrkD0WXqwrEpKY3ZTQvd5UsHSn6H3A9AQerZfYusxFwFLC4s5yv6kQ/XOvmbc9ynPYndBSUYD6oCrn7Xj3JnzIzqflOvpkAovj3t4uAAHMAGgEDQB5sly9t7F/Kb9QPUgspFE1oAaA0DQAAAegKqu938d1nz2fwo1lvbdxjym/UD1LTMbraisqJKidrnSyEFxDC0XDQ0WAGWQCCcdz2JtpNnpqh/wAGGSd9u3ha0gek2HpUCVdRJUzOe+75ZnkmwJLnvN7Ac8zYBZiHaCsZQPoGgimkdxOb0Z4ieJrvhWva7QuvZrGKmgk6Wnib0nJ8kPSFnzLjqk9ozQTvue3ff7OiNRVAey5hpr0MZz4AfKOrj5hyuZJVafbbxjtb9QPUvvttYz2t/wDbj1ILKooI2V3jYpUdJ0xHV4be4huvFfl3BfUH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8438" name="AutoShape 6" descr="data:image/jpeg;base64,/9j/4AAQSkZJRgABAQAAAQABAAD/2wCEAAkGBxQREBUUEBQWFBQUFhkbGBYWGRgXGBcWGBcXFhkXFxgdHighGhooHBcXITIhJSorMTAuFx8zODQtNygtMCsBCgoKDAwMDwwMDiwZFBksLCsrKyssLCsrKysrKywrKysrKyssKysrKysrKysrKysrKysrKysrKysrKyssKysrK//AABEIAQAAxQMBIgACEQEDEQH/xAAcAAEAAgIDAQAAAAAAAAAAAAAABwgFBgIDBAH/xABTEAABAwIDBAQGDAoHBwUAAAABAAIDBBEFITEGBxJBEyJRYQhCUnGB0RQXIyUyU2JykZOhsSQ1Q2NzgpKys8FVdISiwtLTFRYzg7TD8WSUo8Th/8QAFQEBAQAAAAAAAAAAAAAAAAAAAAH/xAAUEQEAAAAAAAAAAAAAAAAAAAAA/9oADAMBAAIRAxEAPwCcUREBERAREQEREBERAREQF56+tjgifLM8MjYCXOcbAAL0Kvm/ra8z1AoYXe5QEGWxyfMcw09oYPtJ7Ag9W1W/OVz3Mw2JrGA2Eso4nu72svZo89/MFHeK7b4hUm81ZMQfFa8xt/ZZYLX0RHsw/FJoJRLBLJHIDfja4g+ntHcVNuwO+hspZBiYEbyQBUNyY4nIdI3xPnDLzBQMiC7gK+rR9zWNmrwiEvPE+Euhce3gtwX7+jcxbwiiIiAiIgIiICIiAiIgIiICIiAiIgIiIPhVft5m6ttDSS1jKiWZ/SgvDw34MjiHOJGZPE5ueWpVgl4sbw1lVTSwSi7JWOafMRa47xr6EFL0XKRhaS06tJB84NiuKIIiILG+DzSuZhcj3aS1L3N+a1kbL/tNcPQpQUZbgsbZNhnscZSUr3Bw5lsj3SNf5ruc39VSaiiIiAiIgIiICIiAiIgIiICIiAiIgIiICIiCre8Xd/U4eZKmUxmGWocGcDiXdcve3iBaLZC2uq0ZXTxTD2VEMkMw4o5WOY4adVwLTY8jY6qAsS3IVfs0x07mexSbtme4XYwn4LmDNzxnoLGwzbewCKUUrb0t1zMPpIp6Tje2Pq1BdmSSerLbRrb9UgaXb3lRSiPTQ4hLASYJZIi4cLjG5zCW3BsSDpcA+hWA3NbwhVQexq2ZvsmMhrHSOAdOwg2tf4bxYg8zke1V2RBd1FDe5PeI6cigrX8Ugb7hK45vA1icdS4DMHmAb5gXmRFEREBERAREQEREBERAREQEWOrsdghnhglka2aoJEbObuEEk9wytc6nJZFAREQEREBERBBO/jbCpEpoGMfDAQC55FvZGhs0/Fi9j2kZ5awwpP3/AGPmfEW0zXe50rBkD+VeA5xPeG8I7s+1RgiCIiDtpqh0b2vjcWvY4Oa4atc03BHpVq92m2LcUoxIbCeOzJmjk+2TgPJcMx6RyVT1vO53aP2FicYcbRVFopOy7j7m70OsL9jiirSIiICIiAiIggXfZtnWRV8cMJlpo4LPY8dXpnkfDB0cwAlvD86/YNu3bb1oq/hgq+GGqyAOkcx+QfFf8k+i+g3TajZqnxGAw1TOJurXDJ7HeUx3I/fzVaNvtgajCpOuDJTuPuc7Rl3NePEf9h5HsC16KBd2u+B0XBTYm4vj0ZUnNzOwS83N+XqOd9RO8MzXtDmODmuFw5pBBB0II1CDmtV2820jw2IAAy1MvVgp23LnuJsCQM+G/wBOgUf79ds6mmqYaaknfD7kXylhAJL3ENHFqLBhOVvhBQz/ALXn6Zs/TymZvwZS9xkFshZxN+Z+lBZrYTZGSJ7q7EXdLiE46xNiIGH8lHyFhkSPMMtd2UG7vN8zg5sGKm4Js2pAA4ewTNHL5Q9I5ib4pQ5oc0hzXC4INwQdCCNQg5oiICIiAo63t7whh0Jgp3A1crcufQsOXSOHleSD59Bnl94+20eFU3Fk6eS4hj7XDV7vkNuL9uQ5qrGIV0k8r5Z3l8kji5zjqSfuHYBkAg6ZHlxLnEucSSSTcknMknmbriiIgiIgL6D2ZHtXxEFvtg8c9nYdT1F7ufGA/wDSM6j/AO80+ghZ9Q34OWMcUFTSuP8Aw3iRvzZBwuA7g5gP66mRFEREBERAXRXUcc0bo5mNkjeLOa4XBB5ELvXGR4aCXEAAXJOQAGZJPIIK470t1xw5rqmldx0vEOJrj14S42Av47LkAHUZXvqsRsBvIqcLPR/8WmJzidnwE+NFmLHnw3se4m636plftPiXRM4m4VRuu5wuOmf3d5zA8lpJyLgF27ydzzJAajC2hjwOtTDJj7c4vJd3aHuOoePazYaLGKcV+FTmonI91bI7rSkZ8JGQikaMgywbYDTUw3iFBLTyGOeN8Txq17S0/QeXesls3tFVYXUmSncY3g8MkbweF3CbFkjDzBuORHKysPsntXQY7CGTRROmaLvp5mskLe10fEOs3vGlxeyCrt1t+xW8aswyzY3CWC+cEly0dvA7Vh10yzzBVlqLZWhhcHw0dNG4aObDGHDzEC4Ud7yd0DKgvqMNAjmOb4dI5DzLPIf9h7syQ2TZDejQ19m8fseY/kpSBc/If8F/2HuW8KlFZSvikdHKxzHsNnMcLOaRyIK2HZ/eBiFEA2Cpf0Y/JyWkZbsAdctHzSEFtl0VtWyGN0kr2sjYCXOcbBoHMlV8g3614HWhpn9/DI37nrXNtt41XijGxzcEcTTfo4uINe7k59ySbchog7N6u2DMUrRJCwtiiZ0bHOvxSDiLuMt0aLnIa217BpaIiCLf92m7eXEZuOdroqWNxD3EFrpHNNjEy+d7ixPLPmsDvAwaOixKop4TeON44dTwte0PDCTqW8Vr9yDXkREBERBvu5HFOgxiJpPVna+I+cjjb/eYB6VaBUz2dq+hrKeW9ujnidfua9pP2K5iKIiICIiAoj3jbQS4nVjBsMdmT+FTD4LGgjiYSOQ8btNm9oWb3qbauo2NpKK766p6sbW5mNrjw8dvKOYb5ieWeR3abFtwuls+z6mXrTya3dqGA6lrb68zc87AM5szgMVBSx09OLMYMyfhPd4z3dric1lERBom8fdtBijTIy0NUB1ZQMn20bKBqPlajvGSrniNBVYZV8EgfBUREOa4Gx7nscNWnPMd4Vx1gdr9k6fE4DFUtzF+CRuT43drT940KDRd2u9yOq4afEC2KoOTJdI5TyB5MefoJ0sSApYVSNuNiKnCpeGcccTiRHM0dR/cfJfbxT32uM1uO7Xe4+k4afES6WnyDZfhSRDSzub2faO/RBLG3m7+mxVl5B0c7RZk7QOIdjXjx29x7TYhV42t2CrcNceniLohpPGC6MjvOrD3Ot6Va6jq2TRtkie18bxdrmkFrgeYIWKxDa6gheY56unY/mx0jLjucL5elBT5FaWs2JwfEgXsigcT+Upnhpv2nozYnzharXbhKcvBhq5WMv1mvY2Q27GuHDY95BQQVR0r5pGxwsdJI82axgLnOPcAp43ZbohTuZVYiA6ZtnMgFnNjdqHPOjnjkBkO/llxiGDbORljC0zW6wZaWof88+KO4loUY7Zb4Kys4o6b8EhOXUN5XD5Uni+ZtvOUEw7aby6PDbsLumqB+RjIJB/OO0Z6c+4qsmM4i6pqJZ5PhTSOeeduIk2HcNPQvGSviIIiICIiD47RXZpZeNjXeU0H6QCqTlXH2RqOlw+kk8umhd6TG0lFZZERB4saxFtLTSzvBLYY3PcG24iGNLiBcgXyUYVe/mk6N3RU9QZOE8AeGNaXWy4iHkgX7ApI2ppjLQ1MbWdIXwSgRg24yWOAZfK1zl6VXgbDVv8AQx+uf/qIO3YXbmlp6uavxJs09ZK48LmNaWRtIAJbdws7xR2NFhqVIPt70HxNT+zH/nUdf7j1n9Cn66T/AFF9/wBxqz+hT9fJ/qoJE9veg+Jqf2Y/865xb86FxAbBVEnQBjCf31GNfsnUwRPlmwfgjjaXOcZ5LNaNTlJdZDZumb0IdS0DZJ5W3DGySXIsTbic/IAZlBJUu96naLupKwD5kZ+wPXg9veg+Jqf2Y/8AOtabhOKN4XPwprmnVrZTxD/5NVxxHYuUTNlZhAl478TelcM7ZGxkt/4QZ3FN8uF1MToaimqJI3izmuZGQf7+R5gjMKEcd9jdO40Rl6A5tEwAe3taSCQ4DkcvXLLdjnuYxxwdjCXi7eK5AuRmQ/Neas3dyuc9zMNjvyZ0sreQ7JbDO/JBGdFtFVQwPp4aiWOF5u5jXEAnutmL8wLX53WLAUm4ju4rJ2xCOibT9W54Txm4AycS65OfbyW6bObmaWOk/Dh01Qc3Fj3NEWXwGgGzrcyR5kRAVPM6N3FG5zHDRzSWn6QstLtbXOj6N1ZUlnYZX59xN7kdxU34ruVopZLskmiaGi4b0YbqfkarKUe6rC2QtY+na/5cj5BI/vLmubbzAIqsa+Kzx3VYUY3D2OGgn42QlumXEXEjTt5rqZufwvK8Ds/FM0v8nIisy76KkfM8MiaXvNzwt1sBck9gABJJVnqXdhhTCeGjYSNekfK8D0OeQvDtvFTYbR8FJTQxuq3iIuija09Gc38ZAuRbq883hFVoRbLimA3kmku2GJhFurkeo2/CB3/aVraI+IiICtfulrBLgtG4eLHwHzxudH/hVUFZ/cdC5uCwcQI4nyuF/JMjgD5ja/pRW/IiICIiAiIg1feebYPW/oHKJtyuLNkrIYS13HHE/PKxAbwi2etnWUq71nWwWs/Rfe5oULbgm3xf+zy/exBY0tccvtNv5arm0Zi2jR9q+9H3n6VzAtog87jkBzDr+i6+tsHX5G+f7PqXoRB5I3DqdwN+7RALNdyu36dV61Gu3m9ynoXOgpmipqBcGxtFG7Sz3c3DyR6SEEhSP4iR4thn33/8LHV2NU9OPwmogjbzbI5rT+rc5qBcf2yrKtzmvqpI2Zngge1jSxti43YC61uKwcTmB2rT8Pp45G8Ti0uJdxGR13N8jxh572Nzlkgn/EN6uGxxSFkxmLXZNjabm3D8Hj4QfOFjZ97sMg44GsAIF+lkDXNtnbhGh9KhhmHQNtd3Hfh8cDLjYC7TK4Lss9NezyGijaYTn7o4XDnCwaCGuuQBzvY30CIk+fe7NUOljZJHTg24Hhgz9L7jXttcLWsTxt0ksJq619RIH+U0RMBtclreqNB36LW3YXGeZBI+MZwgkPOmtgWgWv4+uWfJuERkdXidYnISR9YAsAcMuqDxE2Pk25orL4rWRVLJYjIxpYQY3FwDXdUHXQ5kg+hajUQcHD1mu4m36pvbuPesycHhvbpDk5w+E25ILha1svgg3z100WEnYA5wGYDiAdbgG1780R1oiICtRucxM1GDUxdrEDF6InFrf7gaqrqz24unLMFhJ8d8rh5ukc0fuorf0REBERAREQadvfdbBKz5jftkYFD/AIPo993d1NJ+/EFLe+l1sCq/NEPpniH81E/g8j32k7qWT+JCEFjkREBERBiNroZn0FS2lcWTGF/RuGvFwmwHYTpfldU5Cu6qmbzsC9g4pURAWY53SR9nBJd1h3A8Tf1UGrtcRoSL9mWXYuKIiC5OcTa5Jtp3eZcUQFyY8tN2kg9oNiuKIBREQEREHbS075XtjjaXve4Na0aucTYAelXF2awoUlHBTjPoYmMJ7XADiPpNz6VDng6NpnSVAfE01UdnMlOZ6Jw4S1oOTSDqQLnj7lOyKIiICIiAiIg0ffZ+Iqv/AJP/AFMKizwdfxrL/VH/AMaBSlvtPvHVd5h/6iJRf4OjffSc9lI4fTND6kFiUREBERAUQeERgHSU0VYwdaB3BIfzch6pPmfYfrqX14cbwxlVTSwS/AmY5h7RxC1x3g5jzIKYIvXi2HSUs8kEwtJE8td2XB1HcRmD2FeREFl8LrqVlPM2el6aZ1uhk6R7BGdDxtaQHDmO/nZYhEBERARFyewg2IIPYRY5i4+xB68IwqarmbDTRuklfo1v3k6Bo5k5Bb1DuUxN2ogZ86W/7rSpG8H2ijbhjpQxokfM8OfbrOa23C0nWwucu9Sgio13WbsXYVK+onmbJM+PgDYwQxrS4OOZzcSWt5CykpEQEREBERAREQaFvxPvJUfOh/jRqOfBxb+H1J/9P98jfUpE36H3km+fD/FatA8G9v4XVH8yz7X/AP4gn5ERAREQEREEM7/NjC9gxCBvWjAbO0DMs0bL+roe4g+KoIV2pYw5pa4BzXAgg5gg5EEcwqtb09ijhdZaME0013Qu14fKiJ7W3HnBHeg0pEREEREEgbnZ8OFYG4hEXSvcBA95DoWuOgcy3widHG40yGpxu9n8dVn6Rv8ADYtRXorq2SeQyTPdJI63E9xu51gGgk8zYDNBY3cB+Jx+nl/wqSFG24D8T/8APl/wqSUUREQEREBERAREQR7v3PvLL+ki/iBaP4No/CKw/mo/3nrdt/J95n/pYv3lpng2D3at/RxfvSIJ3REQEREBERAWA252ZZiVFJTvsHEcUbyPgSgHhd9pB7iVn0QUnqqd0Uj45Bwvjc5rmnUOaS1w9BBXUpL387PmnxL2Q0e51bQ7uErAGvHpHC7zuKjREEREBERBuO7jb2XCp+clM8+6xf8Acj7Hj6CMjyItDhWJRVMLJqd4kjkF2uHMfyI0IOhCpat43ZbwZMKl4X3kpZD7pGNWnTpI/ldo528yKtKi8mF4lFUwsmp3iSOQXa5uhH8iDkQcwQvWgIiICIiAiIgjjf6fed3fNF95K1Hwax7pXfNg++VbV4QTvegd9RH9zytY8GkdavPdT/8AfQTkiIgIiICIiAiIg1Lehsv/ALRw6SNovNH7pD+kaD1f1hdvpCqgVdxVp33bJ+wq7p4m2gqyXC2jZtZG9178Q857EEcIiIjNUmzcs1DJVw+6MgfwzMA68bbBzZLc2HME8uE8s1hVJG4fG+gxPoXHqVbCwg6cbbvZ9nGP1lr28yhjgxaqigY2ONsg4WNFmt4mMcQByFyckGsIiIN43YbfPwqfhkJdSSH3RmvAdOlYPKHMcwO2ytBSVLJY2yRuD2PaHNc03DmkXBB7LKk6mzcFtkG8VBUSWBN6bi7TcvjB/vAd7kVOKIiAiIgIiIIv8Id1sKj76qP9yU/yWv8Ag0a4h/Zv/sLOeEZ+K4f62z+DOsR4NTepXHtdAPoEvrQTWiIgIiICIiAiIgLAbcbNMxKikp32DnC8bz4krfgu83I9xKz6j/eLvPgw5r4oS2astYRjNsZPjSkaW14RmctAboK8bUYBJh9S6mmdG+RgBcY3FzRxC4BuAQbWNrcwsSu+tq3zSPllcXySOLnOOrnE3JXQiPRh9a6CaOaPJ8T2vb85hDh9y2PepMH4xVPabh5jcCNCHQxkfesDhuET1JtTwSzEm3ubHO+kgWHpXo2nopYKkxVAtLHHC1wuDwlsEYDbjI2Fhl2IJQ3dbvqbFcFvIOjnbNKGTsA4gOrZrx47e46ciFoG22xFRhT2CpLCJS/o3MN+IR8FyQR1fhty86m3wf8A8Uf2iX/CtC8IXGmzV0NOw39jRu4z2PlLSW+cNYw/rIqKVsWw+y1TiNU1lLdnA5rnz5hsIBuHX8rsaMzbsBIxeC4VJV1EdPALySuDW9g7XHsaBck9gVudltn4cPpWU9OLNYM3eM9/jPd2kn1aBBlWjLtRfUQEVYvbjxX46P6pnqT248V+Oj+qZ6kFnUVYvbjxX46P6lnqT24sW+Oj+pZ6kEj+EYfeyD+tt/gzLweDY33CsP5yP7Gu9ai/anbutxKJsVW9rmMfxgNY1p4g1zdR3OK4bK7a1mGseyjc1rZHBzuJgdmBYa9yC3CKsntw4t8az6lnqT24MW+NZ9Sz1ILNoqye3Bi3xjPqWepPbgxf4xn1LPUgs2irL7cGL/GM+pb6k9uDF/jGfUt9SCzSKsvtv4v5bPqG+pffbexfy2/UN9SDeN7+891O51Fh7rS6TTD8nf8AJx/nO0+Lpr8GBHuJJJNyTck5kk6kntXsxGZ80jpHRBrnEl3AxwBJ1NrkD0WXqwrEpKY3ZTQvd5UsHSn6H3A9AQerZfYusxFwFLC4s5yv6kQ/XOvmbc9ynPYndBSUYD6oCrn7Xj3JnzIzqflOvpkAovj3t4uAAHMAGgEDQB5sly9t7F/Kb9QPUgspFE1oAaA0DQAAAegKqu938d1nz2fwo1lvbdxjym/UD1LTMbraisqJKidrnSyEFxDC0XDQ0WAGWQCCcdz2JtpNnpqh/wAGGSd9u3ha0gek2HpUCVdRJUzOe+75ZnkmwJLnvN7Ac8zYBZiHaCsZQPoGgimkdxOb0Z4ieJrvhWva7QuvZrGKmgk6Wnib0nJ8kPSFnzLjqk9ozQTvue3ff7OiNRVAey5hpr0MZz4AfKOrj5hyuZJVafbbxjtb9QPUvvttYz2t/wDbj1ILKooI2V3jYpUdJ0xHV4be4huvFfl3BfUH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Isosceles Triangle 7"/>
          <p:cNvSpPr/>
          <p:nvPr/>
        </p:nvSpPr>
        <p:spPr>
          <a:xfrm>
            <a:off x="251520" y="4149080"/>
            <a:ext cx="576064" cy="648072"/>
          </a:xfrm>
          <a:prstGeom prst="triangl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" name="Isosceles Triangle 8"/>
          <p:cNvSpPr/>
          <p:nvPr/>
        </p:nvSpPr>
        <p:spPr>
          <a:xfrm>
            <a:off x="1763688" y="4149080"/>
            <a:ext cx="576064" cy="648072"/>
          </a:xfrm>
          <a:prstGeom prst="triangl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Isosceles Triangle 11"/>
          <p:cNvSpPr/>
          <p:nvPr/>
        </p:nvSpPr>
        <p:spPr>
          <a:xfrm>
            <a:off x="6588224" y="4077072"/>
            <a:ext cx="792088" cy="936104"/>
          </a:xfrm>
          <a:prstGeom prst="triangl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3" name="Isosceles Triangle 12"/>
          <p:cNvSpPr/>
          <p:nvPr/>
        </p:nvSpPr>
        <p:spPr>
          <a:xfrm>
            <a:off x="4499992" y="4077072"/>
            <a:ext cx="792088" cy="936104"/>
          </a:xfrm>
          <a:prstGeom prst="triangl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4" name="Isosceles Triangle 13"/>
          <p:cNvSpPr/>
          <p:nvPr/>
        </p:nvSpPr>
        <p:spPr>
          <a:xfrm>
            <a:off x="7740352" y="4077072"/>
            <a:ext cx="792088" cy="936104"/>
          </a:xfrm>
          <a:prstGeom prst="triangl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5" name="Isosceles Triangle 14"/>
          <p:cNvSpPr/>
          <p:nvPr/>
        </p:nvSpPr>
        <p:spPr>
          <a:xfrm>
            <a:off x="5508104" y="4077072"/>
            <a:ext cx="792088" cy="936104"/>
          </a:xfrm>
          <a:prstGeom prst="triangl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6" name="TextBox 15"/>
          <p:cNvSpPr txBox="1"/>
          <p:nvPr/>
        </p:nvSpPr>
        <p:spPr>
          <a:xfrm rot="16200000">
            <a:off x="6215474" y="3251890"/>
            <a:ext cx="5487721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r>
              <a:rPr lang="en-GB" dirty="0" smtClean="0"/>
              <a:t>©Rob </a:t>
            </a:r>
            <a:r>
              <a:rPr lang="en-GB" dirty="0" smtClean="0"/>
              <a:t>Kempner </a:t>
            </a:r>
            <a:r>
              <a:rPr lang="en-GB" dirty="0" smtClean="0"/>
              <a:t>and Gabriel Kyne – www.makingpi.com</a:t>
            </a:r>
            <a:endParaRPr lang="en-GB" dirty="0"/>
          </a:p>
        </p:txBody>
      </p:sp>
      <p:sp>
        <p:nvSpPr>
          <p:cNvPr id="17" name="Isosceles Triangle 16"/>
          <p:cNvSpPr/>
          <p:nvPr/>
        </p:nvSpPr>
        <p:spPr>
          <a:xfrm>
            <a:off x="6660232" y="5373216"/>
            <a:ext cx="792088" cy="936104"/>
          </a:xfrm>
          <a:prstGeom prst="triangl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8" name="Isosceles Triangle 17"/>
          <p:cNvSpPr/>
          <p:nvPr/>
        </p:nvSpPr>
        <p:spPr>
          <a:xfrm>
            <a:off x="4572000" y="5373216"/>
            <a:ext cx="792088" cy="936104"/>
          </a:xfrm>
          <a:prstGeom prst="triangl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9" name="Isosceles Triangle 18"/>
          <p:cNvSpPr/>
          <p:nvPr/>
        </p:nvSpPr>
        <p:spPr>
          <a:xfrm>
            <a:off x="7812360" y="5373216"/>
            <a:ext cx="792088" cy="936104"/>
          </a:xfrm>
          <a:prstGeom prst="triangl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0" name="Isosceles Triangle 19"/>
          <p:cNvSpPr/>
          <p:nvPr/>
        </p:nvSpPr>
        <p:spPr>
          <a:xfrm>
            <a:off x="5580112" y="5373216"/>
            <a:ext cx="792088" cy="936104"/>
          </a:xfrm>
          <a:prstGeom prst="triangl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1" name="Isosceles Triangle 20"/>
          <p:cNvSpPr/>
          <p:nvPr/>
        </p:nvSpPr>
        <p:spPr>
          <a:xfrm>
            <a:off x="971600" y="4149080"/>
            <a:ext cx="576064" cy="648072"/>
          </a:xfrm>
          <a:prstGeom prst="triangl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2" name="Isosceles Triangle 21"/>
          <p:cNvSpPr/>
          <p:nvPr/>
        </p:nvSpPr>
        <p:spPr>
          <a:xfrm>
            <a:off x="2483768" y="4149080"/>
            <a:ext cx="576064" cy="648072"/>
          </a:xfrm>
          <a:prstGeom prst="triangl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3" name="Isosceles Triangle 22"/>
          <p:cNvSpPr/>
          <p:nvPr/>
        </p:nvSpPr>
        <p:spPr>
          <a:xfrm>
            <a:off x="3203848" y="4149080"/>
            <a:ext cx="576064" cy="648072"/>
          </a:xfrm>
          <a:prstGeom prst="triangl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4" name="Isosceles Triangle 23"/>
          <p:cNvSpPr/>
          <p:nvPr/>
        </p:nvSpPr>
        <p:spPr>
          <a:xfrm>
            <a:off x="251520" y="4869160"/>
            <a:ext cx="576064" cy="648072"/>
          </a:xfrm>
          <a:prstGeom prst="triangl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5" name="Isosceles Triangle 24"/>
          <p:cNvSpPr/>
          <p:nvPr/>
        </p:nvSpPr>
        <p:spPr>
          <a:xfrm>
            <a:off x="1763688" y="4869160"/>
            <a:ext cx="576064" cy="648072"/>
          </a:xfrm>
          <a:prstGeom prst="triangl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6" name="Isosceles Triangle 25"/>
          <p:cNvSpPr/>
          <p:nvPr/>
        </p:nvSpPr>
        <p:spPr>
          <a:xfrm>
            <a:off x="971600" y="4869160"/>
            <a:ext cx="576064" cy="648072"/>
          </a:xfrm>
          <a:prstGeom prst="triangl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7" name="Isosceles Triangle 26"/>
          <p:cNvSpPr/>
          <p:nvPr/>
        </p:nvSpPr>
        <p:spPr>
          <a:xfrm>
            <a:off x="2483768" y="4869160"/>
            <a:ext cx="576064" cy="648072"/>
          </a:xfrm>
          <a:prstGeom prst="triangl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8" name="Isosceles Triangle 27"/>
          <p:cNvSpPr/>
          <p:nvPr/>
        </p:nvSpPr>
        <p:spPr>
          <a:xfrm>
            <a:off x="3203848" y="4869160"/>
            <a:ext cx="576064" cy="648072"/>
          </a:xfrm>
          <a:prstGeom prst="triangl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9" name="Isosceles Triangle 28"/>
          <p:cNvSpPr/>
          <p:nvPr/>
        </p:nvSpPr>
        <p:spPr>
          <a:xfrm>
            <a:off x="323528" y="5661248"/>
            <a:ext cx="576064" cy="648072"/>
          </a:xfrm>
          <a:prstGeom prst="triangl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0" name="Isosceles Triangle 29"/>
          <p:cNvSpPr/>
          <p:nvPr/>
        </p:nvSpPr>
        <p:spPr>
          <a:xfrm>
            <a:off x="1835696" y="5661248"/>
            <a:ext cx="576064" cy="648072"/>
          </a:xfrm>
          <a:prstGeom prst="triangl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1" name="Isosceles Triangle 30"/>
          <p:cNvSpPr/>
          <p:nvPr/>
        </p:nvSpPr>
        <p:spPr>
          <a:xfrm>
            <a:off x="1043608" y="5661248"/>
            <a:ext cx="576064" cy="648072"/>
          </a:xfrm>
          <a:prstGeom prst="triangl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2" name="Isosceles Triangle 31"/>
          <p:cNvSpPr/>
          <p:nvPr/>
        </p:nvSpPr>
        <p:spPr>
          <a:xfrm>
            <a:off x="2555776" y="5661248"/>
            <a:ext cx="576064" cy="648072"/>
          </a:xfrm>
          <a:prstGeom prst="triangl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3" name="Isosceles Triangle 32"/>
          <p:cNvSpPr/>
          <p:nvPr/>
        </p:nvSpPr>
        <p:spPr>
          <a:xfrm>
            <a:off x="3275856" y="5661248"/>
            <a:ext cx="576064" cy="648072"/>
          </a:xfrm>
          <a:prstGeom prst="triangl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gwydir.demon.co.uk/jo/tess/square.gif"/>
          <p:cNvPicPr>
            <a:picLocks noChangeAspect="1" noChangeArrowheads="1"/>
          </p:cNvPicPr>
          <p:nvPr/>
        </p:nvPicPr>
        <p:blipFill>
          <a:blip r:embed="rId2" cstate="print"/>
          <a:srcRect r="30405" b="49788"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</p:spPr>
      </p:pic>
      <p:sp>
        <p:nvSpPr>
          <p:cNvPr id="5" name="Sun 4"/>
          <p:cNvSpPr/>
          <p:nvPr/>
        </p:nvSpPr>
        <p:spPr>
          <a:xfrm>
            <a:off x="4283968" y="2996952"/>
            <a:ext cx="648072" cy="936104"/>
          </a:xfrm>
          <a:prstGeom prst="su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" name="Rectangle 8"/>
          <p:cNvSpPr/>
          <p:nvPr/>
        </p:nvSpPr>
        <p:spPr>
          <a:xfrm>
            <a:off x="7884368" y="0"/>
            <a:ext cx="1259632" cy="141277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7926897" y="476672"/>
            <a:ext cx="11095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 smtClean="0"/>
              <a:t>Start</a:t>
            </a:r>
            <a:endParaRPr lang="en-GB" sz="3200" b="1" dirty="0"/>
          </a:p>
        </p:txBody>
      </p:sp>
      <p:sp>
        <p:nvSpPr>
          <p:cNvPr id="10" name="Rectangle 9"/>
          <p:cNvSpPr/>
          <p:nvPr/>
        </p:nvSpPr>
        <p:spPr>
          <a:xfrm>
            <a:off x="0" y="5445224"/>
            <a:ext cx="1331640" cy="141277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179512" y="6273225"/>
            <a:ext cx="11095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 smtClean="0"/>
              <a:t>Start</a:t>
            </a:r>
            <a:endParaRPr lang="en-GB" sz="3200" b="1" dirty="0"/>
          </a:p>
        </p:txBody>
      </p:sp>
      <p:sp>
        <p:nvSpPr>
          <p:cNvPr id="11" name="Isosceles Triangle 10"/>
          <p:cNvSpPr/>
          <p:nvPr/>
        </p:nvSpPr>
        <p:spPr>
          <a:xfrm rot="5633613">
            <a:off x="450350" y="5502566"/>
            <a:ext cx="576064" cy="648072"/>
          </a:xfrm>
          <a:prstGeom prst="triangl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Isosceles Triangle 11"/>
          <p:cNvSpPr/>
          <p:nvPr/>
        </p:nvSpPr>
        <p:spPr>
          <a:xfrm rot="16200000">
            <a:off x="8064388" y="-36004"/>
            <a:ext cx="576064" cy="648072"/>
          </a:xfrm>
          <a:prstGeom prst="triangl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gwydir.demon.co.uk/jo/tess/square.gif"/>
          <p:cNvPicPr>
            <a:picLocks noChangeAspect="1" noChangeArrowheads="1"/>
          </p:cNvPicPr>
          <p:nvPr/>
        </p:nvPicPr>
        <p:blipFill>
          <a:blip r:embed="rId2" cstate="print"/>
          <a:srcRect r="11364" b="1002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8244408" y="0"/>
            <a:ext cx="899592" cy="76470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/>
          </a:p>
        </p:txBody>
      </p:sp>
      <p:sp>
        <p:nvSpPr>
          <p:cNvPr id="5" name="Sun 4"/>
          <p:cNvSpPr/>
          <p:nvPr/>
        </p:nvSpPr>
        <p:spPr>
          <a:xfrm>
            <a:off x="4283968" y="2996952"/>
            <a:ext cx="648072" cy="936104"/>
          </a:xfrm>
          <a:prstGeom prst="su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8214929" y="116632"/>
            <a:ext cx="11095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/>
              <a:t>Start</a:t>
            </a:r>
            <a:endParaRPr lang="en-GB" sz="3200" b="1" dirty="0"/>
          </a:p>
        </p:txBody>
      </p:sp>
      <p:sp>
        <p:nvSpPr>
          <p:cNvPr id="9" name="Rectangle 8"/>
          <p:cNvSpPr/>
          <p:nvPr/>
        </p:nvSpPr>
        <p:spPr>
          <a:xfrm>
            <a:off x="0" y="6093296"/>
            <a:ext cx="1043608" cy="76470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78025" y="6211669"/>
            <a:ext cx="11095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 smtClean="0"/>
              <a:t>Start</a:t>
            </a:r>
            <a:endParaRPr lang="en-GB" sz="3200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725</TotalTime>
  <Words>286</Words>
  <Application>Microsoft Office PowerPoint</Application>
  <PresentationFormat>On-screen Show (4:3)</PresentationFormat>
  <Paragraphs>96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Teaching LOGO on Boards</vt:lpstr>
      <vt:lpstr>Slide 2</vt:lpstr>
      <vt:lpstr>Objectives of Game</vt:lpstr>
      <vt:lpstr>Instructions</vt:lpstr>
      <vt:lpstr>Slide 5</vt:lpstr>
      <vt:lpstr>Slide 6</vt:lpstr>
      <vt:lpstr>Counters</vt:lpstr>
      <vt:lpstr>Slide 8</vt:lpstr>
      <vt:lpstr>Slide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gabriel</dc:creator>
  <cp:lastModifiedBy>gabriel</cp:lastModifiedBy>
  <cp:revision>33</cp:revision>
  <dcterms:created xsi:type="dcterms:W3CDTF">2014-01-19T07:30:23Z</dcterms:created>
  <dcterms:modified xsi:type="dcterms:W3CDTF">2014-01-20T22:07:17Z</dcterms:modified>
</cp:coreProperties>
</file>